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0" roundtripDataSignature="AMtx7mhHRi9UAjzqyqiq66fwV9HK69O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E8D109-ADF1-4DAA-9E67-FD0F3F56E759}">
  <a:tblStyle styleId="{70E8D109-ADF1-4DAA-9E67-FD0F3F56E75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3"/>
          </a:solidFill>
        </a:fill>
      </a:tcStyle>
    </a:wholeTbl>
    <a:band1H>
      <a:tcTxStyle/>
      <a:tcStyle>
        <a:fill>
          <a:solidFill>
            <a:srgbClr val="CCDCE6"/>
          </a:solidFill>
        </a:fill>
      </a:tcStyle>
    </a:band1H>
    <a:band2H>
      <a:tcTxStyle/>
    </a:band2H>
    <a:band1V>
      <a:tcTxStyle/>
      <a:tcStyle>
        <a:fill>
          <a:solidFill>
            <a:srgbClr val="CCDCE6"/>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E457B9F-7DAF-44F7-B46B-583F9F53CAE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lang="en-US" sz="1200">
                <a:solidFill>
                  <a:srgbClr val="FFFFFF"/>
                </a:solidFill>
                <a:latin typeface="Calibri"/>
                <a:ea typeface="Calibri"/>
                <a:cs typeface="Calibri"/>
                <a:sym typeface="Calibri"/>
              </a:rPr>
              <a:t>Multiple virulence factors responsible for pertussis pathogenesis.</a:t>
            </a:r>
            <a:r>
              <a:rPr b="0" baseline="30000" lang="en-US" sz="1200">
                <a:solidFill>
                  <a:srgbClr val="FFFFFF"/>
                </a:solidFill>
                <a:latin typeface="Calibri"/>
                <a:ea typeface="Calibri"/>
                <a:cs typeface="Calibri"/>
                <a:sym typeface="Calibri"/>
              </a:rPr>
              <a:t>1</a:t>
            </a:r>
            <a:r>
              <a:rPr b="0" lang="en-US" sz="1200">
                <a:solidFill>
                  <a:srgbClr val="FFFFFF"/>
                </a:solidFill>
                <a:latin typeface="Calibri"/>
                <a:ea typeface="Calibri"/>
                <a:cs typeface="Calibri"/>
                <a:sym typeface="Calibri"/>
              </a:rPr>
              <a:t> </a:t>
            </a:r>
            <a:r>
              <a:rPr b="0" lang="en-US"/>
              <a:t>Limited antigenic components in acellular pertussis vaccine is another major reason for reason for waning protection with this form of vaccine. The table in the slide depicts the components that are missing in aP vaccine.</a:t>
            </a:r>
            <a:r>
              <a:rPr b="0" baseline="30000" lang="en-US"/>
              <a:t>2</a:t>
            </a:r>
            <a:endParaRPr b="0"/>
          </a:p>
          <a:p>
            <a:pPr indent="0" lvl="0" marL="0" rtl="0" algn="l">
              <a:spcBef>
                <a:spcPts val="0"/>
              </a:spcBef>
              <a:spcAft>
                <a:spcPts val="0"/>
              </a:spcAft>
              <a:buNone/>
            </a:pPr>
            <a:r>
              <a:t/>
            </a:r>
            <a:endParaRPr b="1"/>
          </a:p>
          <a:p>
            <a:pPr indent="0" lvl="0" marL="0" rtl="0" algn="l">
              <a:spcBef>
                <a:spcPts val="0"/>
              </a:spcBef>
              <a:spcAft>
                <a:spcPts val="0"/>
              </a:spcAft>
              <a:buNone/>
            </a:pPr>
            <a:r>
              <a:rPr b="1" lang="en-US"/>
              <a:t>Reference</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He Q, Makinens J, Barber G, et al. </a:t>
            </a:r>
            <a:r>
              <a:rPr b="0" i="0" lang="en-US" sz="1200">
                <a:solidFill>
                  <a:schemeClr val="dk1"/>
                </a:solidFill>
                <a:latin typeface="Calibri"/>
                <a:ea typeface="Calibri"/>
                <a:cs typeface="Calibri"/>
                <a:sym typeface="Calibri"/>
              </a:rPr>
              <a:t>Bordetella pertussis protein pertactin induces type-specific antibodies: one possible explanation for the emergence of antigenic variants? </a:t>
            </a:r>
            <a:r>
              <a:rPr b="0" i="1" lang="en-US" sz="1200">
                <a:solidFill>
                  <a:schemeClr val="dk1"/>
                </a:solidFill>
                <a:latin typeface="Calibri"/>
                <a:ea typeface="Calibri"/>
                <a:cs typeface="Calibri"/>
                <a:sym typeface="Calibri"/>
              </a:rPr>
              <a:t>J Infect Dis</a:t>
            </a:r>
            <a:r>
              <a:rPr b="0" i="0" lang="en-US" sz="1200">
                <a:solidFill>
                  <a:schemeClr val="dk1"/>
                </a:solidFill>
                <a:latin typeface="Calibri"/>
                <a:ea typeface="Calibri"/>
                <a:cs typeface="Calibri"/>
                <a:sym typeface="Calibri"/>
              </a:rPr>
              <a:t>. 2003;187(8):1200–1205.</a:t>
            </a:r>
            <a:endParaRPr b="0" i="0" sz="1200">
              <a:solidFill>
                <a:schemeClr val="dk1"/>
              </a:solidFill>
              <a:latin typeface="Calibri"/>
              <a:ea typeface="Calibri"/>
              <a:cs typeface="Calibri"/>
              <a:sym typeface="Calibri"/>
            </a:endParaRPr>
          </a:p>
          <a:p>
            <a:pPr indent="-228600" lvl="0" marL="228600" rtl="0" algn="just">
              <a:spcBef>
                <a:spcPts val="0"/>
              </a:spcBef>
              <a:spcAft>
                <a:spcPts val="0"/>
              </a:spcAft>
              <a:buClr>
                <a:schemeClr val="dk1"/>
              </a:buClr>
              <a:buSzPts val="1200"/>
              <a:buFont typeface="Calibri"/>
              <a:buAutoNum type="arabicPeriod"/>
            </a:pPr>
            <a:r>
              <a:rPr lang="en-US"/>
              <a:t>Peterson A. Bordetella pertussis: The intersection of genomics and pathobiology. </a:t>
            </a:r>
            <a:r>
              <a:rPr i="1" lang="en-US"/>
              <a:t>CMAJ</a:t>
            </a:r>
            <a:r>
              <a:rPr lang="en-US"/>
              <a:t>. 2005;173(1):55–62. </a:t>
            </a:r>
            <a:endParaRPr/>
          </a:p>
        </p:txBody>
      </p:sp>
      <p:sp>
        <p:nvSpPr>
          <p:cNvPr id="287" name="Google Shape;28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Arial"/>
              <a:buNone/>
            </a:pPr>
            <a:r>
              <a:rPr b="0" lang="en-US" sz="1200"/>
              <a:t>This slide will highlight another aspect for waning protection of acellular pertussis vaccine.</a:t>
            </a:r>
            <a:endParaRPr/>
          </a:p>
          <a:p>
            <a:pPr indent="-171450" lvl="0" marL="171450" marR="0" rtl="0" algn="just">
              <a:lnSpc>
                <a:spcPct val="100000"/>
              </a:lnSpc>
              <a:spcBef>
                <a:spcPts val="0"/>
              </a:spcBef>
              <a:spcAft>
                <a:spcPts val="0"/>
              </a:spcAft>
              <a:buClr>
                <a:schemeClr val="dk1"/>
              </a:buClr>
              <a:buSzPts val="1200"/>
              <a:buFont typeface="Arial"/>
              <a:buChar char="•"/>
            </a:pPr>
            <a:r>
              <a:rPr b="0" lang="en-US" sz="1200"/>
              <a:t>Circulating </a:t>
            </a:r>
            <a:r>
              <a:rPr b="0" i="1" lang="en-US" sz="1200"/>
              <a:t>B. pertussis </a:t>
            </a:r>
            <a:r>
              <a:rPr b="0" lang="en-US" sz="1200"/>
              <a:t>strains have undergone significant genetic changes compared to pre-vaccine era strains and whole-cell vaccine era strains.</a:t>
            </a:r>
            <a:r>
              <a:rPr b="0" baseline="30000" lang="en-US" sz="1200"/>
              <a:t>1</a:t>
            </a:r>
            <a:endParaRPr b="0" sz="1200"/>
          </a:p>
          <a:p>
            <a:pPr indent="-171450" lvl="0" marL="171450" marR="0" rtl="0" algn="just">
              <a:lnSpc>
                <a:spcPct val="100000"/>
              </a:lnSpc>
              <a:spcBef>
                <a:spcPts val="0"/>
              </a:spcBef>
              <a:spcAft>
                <a:spcPts val="0"/>
              </a:spcAft>
              <a:buClr>
                <a:schemeClr val="dk1"/>
              </a:buClr>
              <a:buSzPts val="1200"/>
              <a:buFont typeface="Arial"/>
              <a:buChar char="•"/>
            </a:pPr>
            <a:r>
              <a:rPr b="0" i="1" lang="en-US" sz="1200"/>
              <a:t>B. pertussis </a:t>
            </a:r>
            <a:r>
              <a:rPr b="0" lang="en-US" sz="1200"/>
              <a:t>strains show genetic selection for </a:t>
            </a:r>
            <a:r>
              <a:rPr b="0" lang="en-US" sz="1200">
                <a:solidFill>
                  <a:srgbClr val="FF0000"/>
                </a:solidFill>
              </a:rPr>
              <a:t>“vaccine escape mutants”</a:t>
            </a:r>
            <a:r>
              <a:rPr b="0" lang="en-US" sz="1200"/>
              <a:t>, with changes in vaccine antigen-expressing genes, increasing increased the virulence of pathogen.</a:t>
            </a:r>
            <a:r>
              <a:rPr b="0" baseline="30000" lang="en-US" sz="1200"/>
              <a:t>1</a:t>
            </a:r>
            <a:endParaRPr b="0" sz="1200"/>
          </a:p>
          <a:p>
            <a:pPr indent="-171450" lvl="0" marL="171450" marR="0" rtl="0" algn="just">
              <a:lnSpc>
                <a:spcPct val="100000"/>
              </a:lnSpc>
              <a:spcBef>
                <a:spcPts val="0"/>
              </a:spcBef>
              <a:spcAft>
                <a:spcPts val="0"/>
              </a:spcAft>
              <a:buClr>
                <a:schemeClr val="dk1"/>
              </a:buClr>
              <a:buSzPts val="1200"/>
              <a:buFont typeface="Arial"/>
              <a:buChar char="•"/>
            </a:pPr>
            <a:r>
              <a:rPr b="0" lang="en-US" sz="1200"/>
              <a:t>Genetic divergence of circulating </a:t>
            </a:r>
            <a:r>
              <a:rPr b="0" i="1" lang="en-US" sz="1200"/>
              <a:t>B. pertussis </a:t>
            </a:r>
            <a:r>
              <a:rPr b="0" lang="en-US" sz="1200"/>
              <a:t>away from vaccine reference strains led to allelic mismatch and rapid emergence of pertactin deficiency.</a:t>
            </a:r>
            <a:r>
              <a:rPr b="0" baseline="30000" lang="en-US" sz="1200"/>
              <a:t>2</a:t>
            </a:r>
            <a:r>
              <a:rPr b="0" lang="en-US" sz="1200"/>
              <a:t> </a:t>
            </a:r>
            <a:endParaRPr/>
          </a:p>
          <a:p>
            <a:pPr indent="-171450" lvl="0" marL="171450" marR="0" rtl="0" algn="just">
              <a:lnSpc>
                <a:spcPct val="100000"/>
              </a:lnSpc>
              <a:spcBef>
                <a:spcPts val="0"/>
              </a:spcBef>
              <a:spcAft>
                <a:spcPts val="0"/>
              </a:spcAft>
              <a:buClr>
                <a:schemeClr val="lt1"/>
              </a:buClr>
              <a:buSzPts val="1200"/>
              <a:buFont typeface="Arial"/>
              <a:buChar char="•"/>
            </a:pPr>
            <a:r>
              <a:rPr b="0" lang="en-US">
                <a:solidFill>
                  <a:schemeClr val="lt1"/>
                </a:solidFill>
              </a:rPr>
              <a:t>Adaption by the pathogen, likely from vaccine pressure, has led to the divergence of vaccine strains from circulating strains.</a:t>
            </a:r>
            <a:r>
              <a:rPr b="0" baseline="30000" lang="en-US">
                <a:solidFill>
                  <a:schemeClr val="lt1"/>
                </a:solidFill>
              </a:rPr>
              <a:t>3</a:t>
            </a:r>
            <a:endParaRPr b="0">
              <a:solidFill>
                <a:schemeClr val="lt1"/>
              </a:solidFill>
            </a:endParaRPr>
          </a:p>
          <a:p>
            <a:pPr indent="-95250" lvl="0" marL="171450" marR="0" rtl="0" algn="just">
              <a:lnSpc>
                <a:spcPct val="100000"/>
              </a:lnSpc>
              <a:spcBef>
                <a:spcPts val="0"/>
              </a:spcBef>
              <a:spcAft>
                <a:spcPts val="0"/>
              </a:spcAft>
              <a:buClr>
                <a:schemeClr val="dk1"/>
              </a:buClr>
              <a:buSzPts val="1200"/>
              <a:buFont typeface="Arial"/>
              <a:buNone/>
            </a:pPr>
            <a:r>
              <a:t/>
            </a:r>
            <a:endParaRPr b="0" sz="1200"/>
          </a:p>
          <a:p>
            <a:pPr indent="0" lvl="0" marL="0" rtl="0" algn="l">
              <a:spcBef>
                <a:spcPts val="0"/>
              </a:spcBef>
              <a:spcAft>
                <a:spcPts val="0"/>
              </a:spcAft>
              <a:buNone/>
            </a:pPr>
            <a:r>
              <a:rPr b="1" lang="en-US"/>
              <a:t>References</a:t>
            </a:r>
            <a:endParaRPr/>
          </a:p>
          <a:p>
            <a:pPr indent="-228600" lvl="0" marL="228600" rtl="0" algn="l">
              <a:spcBef>
                <a:spcPts val="0"/>
              </a:spcBef>
              <a:spcAft>
                <a:spcPts val="0"/>
              </a:spcAft>
              <a:buClr>
                <a:schemeClr val="dk1"/>
              </a:buClr>
              <a:buSzPts val="1200"/>
              <a:buFont typeface="Calibri"/>
              <a:buAutoNum type="arabicPeriod"/>
            </a:pPr>
            <a:r>
              <a:rPr lang="en-US"/>
              <a:t>Carbonetti NH. Bordetella pertussis: New concepts in pathogenesis and treatment. </a:t>
            </a:r>
            <a:r>
              <a:rPr i="1" lang="en-US"/>
              <a:t>Curr Opin Infect Dis</a:t>
            </a:r>
            <a:r>
              <a:rPr lang="en-US"/>
              <a:t>. 2016;29(3):287–294.</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US"/>
              <a:t>Weigand MR, Williams MM, Peng Y, </a:t>
            </a:r>
            <a:r>
              <a:rPr i="1" lang="en-US"/>
              <a:t>et al</a:t>
            </a:r>
            <a:r>
              <a:rPr lang="en-US"/>
              <a:t>. Genomic survey of </a:t>
            </a:r>
            <a:r>
              <a:rPr i="1" lang="en-US"/>
              <a:t>Bordetella pertussis </a:t>
            </a:r>
            <a:r>
              <a:rPr lang="en-US"/>
              <a:t>Diversity, United States, 2000–2013. </a:t>
            </a:r>
            <a:r>
              <a:rPr i="1" lang="en-US"/>
              <a:t>Emerg Infect Dis</a:t>
            </a:r>
            <a:r>
              <a:rPr lang="en-US"/>
              <a:t>. 2019;25(4):780–783.</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US"/>
              <a:t>Bart MJ, Harris SR, Advani A, </a:t>
            </a:r>
            <a:r>
              <a:rPr i="1" lang="en-US"/>
              <a:t>et al</a:t>
            </a:r>
            <a:r>
              <a:rPr lang="en-US"/>
              <a:t>. Global population structure and evolution of </a:t>
            </a:r>
            <a:r>
              <a:rPr i="1" lang="en-US"/>
              <a:t>Bordetella pertussis </a:t>
            </a:r>
            <a:r>
              <a:rPr lang="en-US"/>
              <a:t>and their relationship with vaccination. </a:t>
            </a:r>
            <a:r>
              <a:rPr i="1" lang="en-US"/>
              <a:t>mBio</a:t>
            </a:r>
            <a:r>
              <a:rPr lang="en-US"/>
              <a:t>. 2014;5(2):e01074.</a:t>
            </a:r>
            <a:endParaRPr/>
          </a:p>
        </p:txBody>
      </p:sp>
      <p:sp>
        <p:nvSpPr>
          <p:cNvPr id="305" name="Google Shape;3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In Europe, the high prevalence of pertactin (PRN)-deficient </a:t>
            </a:r>
            <a:r>
              <a:rPr b="0" i="1" lang="en-US" sz="1200">
                <a:solidFill>
                  <a:schemeClr val="dk1"/>
                </a:solidFill>
                <a:latin typeface="Calibri"/>
                <a:ea typeface="Calibri"/>
                <a:cs typeface="Calibri"/>
                <a:sym typeface="Calibri"/>
              </a:rPr>
              <a:t>Bordetella pertussis</a:t>
            </a:r>
            <a:r>
              <a:rPr b="0" i="0" lang="en-US" sz="1200">
                <a:solidFill>
                  <a:schemeClr val="dk1"/>
                </a:solidFill>
                <a:latin typeface="Calibri"/>
                <a:ea typeface="Calibri"/>
                <a:cs typeface="Calibri"/>
                <a:sym typeface="Calibri"/>
              </a:rPr>
              <a:t> isolates has been found following usage of acellular pertussis (aP) vaccine. In Europe, a study was conducted to evaluate whether proportions of PRN-deficient strains increased in consecutive collections of </a:t>
            </a:r>
            <a:r>
              <a:rPr b="0" i="1" lang="en-US" sz="1200">
                <a:solidFill>
                  <a:schemeClr val="dk1"/>
                </a:solidFill>
                <a:latin typeface="Calibri"/>
                <a:ea typeface="Calibri"/>
                <a:cs typeface="Calibri"/>
                <a:sym typeface="Calibri"/>
              </a:rPr>
              <a:t>B. pertussis</a:t>
            </a:r>
            <a:r>
              <a:rPr b="0" i="0" lang="en-US" sz="1200">
                <a:solidFill>
                  <a:schemeClr val="dk1"/>
                </a:solidFill>
                <a:latin typeface="Calibri"/>
                <a:ea typeface="Calibri"/>
                <a:cs typeface="Calibri"/>
                <a:sym typeface="Calibri"/>
              </a:rPr>
              <a:t> clinical isolates and if the frequency of PRN-deficient strains in countries correlated with the time since ACV introduction</a:t>
            </a:r>
            <a:r>
              <a:rPr b="0" i="1" lang="en-US" sz="1200">
                <a:solidFill>
                  <a:schemeClr val="dk1"/>
                </a:solidFill>
                <a:latin typeface="Calibri"/>
                <a:ea typeface="Calibri"/>
                <a:cs typeface="Calibri"/>
                <a:sym typeface="Calibri"/>
              </a:rPr>
              <a:t>B. pertussis</a:t>
            </a:r>
            <a:r>
              <a:rPr b="0" i="0" lang="en-US" sz="1200">
                <a:solidFill>
                  <a:schemeClr val="dk1"/>
                </a:solidFill>
                <a:latin typeface="Calibri"/>
                <a:ea typeface="Calibri"/>
                <a:cs typeface="Calibri"/>
                <a:sym typeface="Calibri"/>
              </a:rPr>
              <a:t> clinical isolates were obtained from different European countries during four periods (EUpert I–IV studies): 1998 to 2001 (n=102), 2004 to 2005 (n=154), 2007 to 2009 (n=140)</a:t>
            </a:r>
            <a:r>
              <a:rPr b="1" i="0" lang="en-US" sz="1200">
                <a:solidFill>
                  <a:schemeClr val="dk1"/>
                </a:solidFill>
                <a:latin typeface="Calibri"/>
                <a:ea typeface="Calibri"/>
                <a:cs typeface="Calibri"/>
                <a:sym typeface="Calibri"/>
              </a:rPr>
              <a:t>,</a:t>
            </a:r>
            <a:r>
              <a:rPr b="0" i="0" lang="en-US" sz="1200">
                <a:solidFill>
                  <a:schemeClr val="dk1"/>
                </a:solidFill>
                <a:latin typeface="Calibri"/>
                <a:ea typeface="Calibri"/>
                <a:cs typeface="Calibri"/>
                <a:sym typeface="Calibri"/>
              </a:rPr>
              <a:t> and 2012 to 2015 (n=265). In EUpert I, one (1.0%; 1/102; Sweden (n=1)) PRN-deficient isolate was found. In EUpert II three (1.9%; 3/154; France (n=1), Germany (n=1), the Netherlands (n=1), and in EUpert III nine (6.4%; 9/140; France [n=5], Norway [n=3], Sweden ]n=1]) such isolates were detected. In EUpert IV, 66 (24.9%; 66/265) isolates were deficient for PRN. The prevalence of PRN-deficient B. pertussis isolates has increased in Europe and the increase seems to be associated with the time since the introduction of acellular vaccine.</a:t>
            </a:r>
            <a:endParaRPr/>
          </a:p>
          <a:p>
            <a:pPr indent="0" lvl="0" marL="0" marR="0" rtl="0" algn="just">
              <a:lnSpc>
                <a:spcPct val="100000"/>
              </a:lnSpc>
              <a:spcBef>
                <a:spcPts val="0"/>
              </a:spcBef>
              <a:spcAft>
                <a:spcPts val="0"/>
              </a:spcAft>
              <a:buClr>
                <a:schemeClr val="dk1"/>
              </a:buClr>
              <a:buSzPts val="1200"/>
              <a:buFont typeface="Calibri"/>
              <a:buNone/>
            </a:pPr>
            <a:r>
              <a:t/>
            </a:r>
            <a:endParaRPr/>
          </a:p>
          <a:p>
            <a:pPr indent="0" lvl="0" marL="0" marR="0" rtl="0" algn="just">
              <a:lnSpc>
                <a:spcPct val="100000"/>
              </a:lnSpc>
              <a:spcBef>
                <a:spcPts val="0"/>
              </a:spcBef>
              <a:spcAft>
                <a:spcPts val="0"/>
              </a:spcAft>
              <a:buClr>
                <a:schemeClr val="dk1"/>
              </a:buClr>
              <a:buSzPts val="1200"/>
              <a:buFont typeface="Calibri"/>
              <a:buNone/>
            </a:pPr>
            <a:r>
              <a:rPr b="1" lang="en-US"/>
              <a:t>Reference</a:t>
            </a:r>
            <a:endParaRPr/>
          </a:p>
          <a:p>
            <a:pPr indent="0" lvl="0" marL="0" marR="0" rtl="0" algn="just">
              <a:lnSpc>
                <a:spcPct val="100000"/>
              </a:lnSpc>
              <a:spcBef>
                <a:spcPts val="0"/>
              </a:spcBef>
              <a:spcAft>
                <a:spcPts val="0"/>
              </a:spcAft>
              <a:buClr>
                <a:schemeClr val="dk1"/>
              </a:buClr>
              <a:buSzPts val="1200"/>
              <a:buFont typeface="Calibri"/>
              <a:buNone/>
            </a:pPr>
            <a:r>
              <a:rPr lang="en-US"/>
              <a:t>Barkoff AM, Mertsola J, Pierard D, </a:t>
            </a:r>
            <a:r>
              <a:rPr i="1" lang="en-US"/>
              <a:t>et al</a:t>
            </a:r>
            <a:r>
              <a:rPr lang="en-US"/>
              <a:t>. Pertactin-deficient Bordetella pertussis isolates: evidence of increased circulation in Europe, 1998 to 2015. </a:t>
            </a:r>
            <a:r>
              <a:rPr i="1" lang="en-US"/>
              <a:t>Euro Surveill</a:t>
            </a:r>
            <a:r>
              <a:rPr lang="en-US"/>
              <a:t>. 2019; 24(7): 1700832.</a:t>
            </a:r>
            <a:endParaRPr/>
          </a:p>
          <a:p>
            <a:pPr indent="0" lvl="0" marL="0" rtl="0" algn="l">
              <a:spcBef>
                <a:spcPts val="0"/>
              </a:spcBef>
              <a:spcAft>
                <a:spcPts val="0"/>
              </a:spcAft>
              <a:buNone/>
            </a:pPr>
            <a:r>
              <a:t/>
            </a:r>
            <a:endParaRPr/>
          </a:p>
        </p:txBody>
      </p:sp>
      <p:sp>
        <p:nvSpPr>
          <p:cNvPr id="341" name="Google Shape;34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In continuation with previous slide, this slide depicts the consequence of shifting from whole-cell pertussis (wP) to acellular pertussis (aP) vaccine. In March’1999, Queensland, Australia, DTwP vaccines were replaced by DTaP vaccine owing to adverse events caused by the former one. DTaP vaccine program was implemented for publicly funded primary course immunizations delivered at ages 2 months, 4 months, and 6 months. This meant children born in 1998 could receive a primary course consisting of only DTwP, only DTaP, or a mixed schedule. For children born in 1998, a study was conducted to report the pertussis rates, in both the pre-epidemic (1998–2008) and outbreak periods (2009-2011), by number and order of DTwP doses given before their first birthday. Data was collected data from the Queensland vaccination register (QVR) with case reports of pertussis. Among 58,233 children born in 1998 identified in the QVR, 40,494 (69.5%) received at least 3 doses of any pertussis containing vaccine during the first year from a Queensland vaccine service provider and were included in the analysis. Overall, 267 first pertussis cases were reported from this cohort between 1999 and 2011. Children who received a 3-dose DTaP primary course had higher rates of pertussis than those who received a 3-dose DTwP primary course in the pre-epidemic and outbreak periods. Among those who received mixed courses, rates in the current epidemic were highest for children receiving DTaP as their first dose. Infant priming with DTwP was associated with a lower risk of subsequent pertussis than DTaP only primed children in this cohort. This difference persisted for more than a decade, being evident in pre-epidemic and outbreak periods. A primary course using even a moderately effective DTwP vaccine may be more protective than DTaP.</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US"/>
              <a:t>Reference</a:t>
            </a:r>
            <a:endParaRPr/>
          </a:p>
          <a:p>
            <a:pPr indent="0" lvl="0" marL="0" rtl="0" algn="l">
              <a:spcBef>
                <a:spcPts val="0"/>
              </a:spcBef>
              <a:spcAft>
                <a:spcPts val="0"/>
              </a:spcAft>
              <a:buNone/>
            </a:pPr>
            <a:r>
              <a:rPr lang="en-US"/>
              <a:t>Sheridan SL, Ware RS, Grimwood K, </a:t>
            </a:r>
            <a:r>
              <a:rPr i="1" lang="en-US"/>
              <a:t>et al</a:t>
            </a:r>
            <a:r>
              <a:rPr lang="en-US"/>
              <a:t>. Number and order of whole cell pertussis vaccines in infancy and disease protection. </a:t>
            </a:r>
            <a:r>
              <a:rPr i="1" lang="en-US"/>
              <a:t>JAMA</a:t>
            </a:r>
            <a:r>
              <a:rPr lang="en-US"/>
              <a:t>. 2012;308(5):454–456.</a:t>
            </a:r>
            <a:endParaRPr/>
          </a:p>
          <a:p>
            <a:pPr indent="0" lvl="0" marL="0" rtl="0" algn="l">
              <a:spcBef>
                <a:spcPts val="0"/>
              </a:spcBef>
              <a:spcAft>
                <a:spcPts val="0"/>
              </a:spcAft>
              <a:buNone/>
            </a:pPr>
            <a:r>
              <a:rPr lang="en-US"/>
              <a:t> </a:t>
            </a:r>
            <a:endParaRPr/>
          </a:p>
        </p:txBody>
      </p:sp>
      <p:sp>
        <p:nvSpPr>
          <p:cNvPr id="360" name="Google Shape;36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7" name="Google Shape;3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A resurgence of pertussis cases among both vaccinated and unvaccinated people raised doubts on efficacy of vaccine over time. Therefore, a case–control study was conducted to evaluate the effectiveness of the pertussis vaccine and characterize the effect of waning immunity and whole-cell vaccine priming. Multivariable logistic regression models were constructed to estimate odds ratios (ORs). The waning immunity was assessed by calculating the odds of developing pertussis per year since last vaccination and evaluated the relative effectiveness of priming with acellular versus whole-cell vaccine. Data on 5867 individuals (486 test-positive cases and 5381 test-negative controls) were considered for the final analysis. Since last vaccination, the adjusted vaccine effectiveness was found to be 80% at 15–364 days, followed by 84%, 62%, and 41% at 1–3 years, 4–7 years, and ≥8 or more years interval, respectively. Acellular, versus whole-cell, vaccine priming was associated with an increased odd of pertussis (adjusted odd ratio 2.15, 95% Confidence interval 1.30 to 3.57). the study analysis depicted high early efficacy of the pertussis vaccine that eventually went into a declining trend over time since last vaccination and this outcome was especially evident with acellular vaccine priming. The findings highlight the need of considering whole-cell vaccine priming and/or boosters in pregnancy for optimized pertussis control.</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US"/>
              <a:t>Reference</a:t>
            </a:r>
            <a:endParaRPr/>
          </a:p>
          <a:p>
            <a:pPr indent="0" lvl="0" marL="0" rtl="0" algn="just">
              <a:spcBef>
                <a:spcPts val="0"/>
              </a:spcBef>
              <a:spcAft>
                <a:spcPts val="0"/>
              </a:spcAft>
              <a:buNone/>
            </a:pPr>
            <a:r>
              <a:rPr lang="en-US"/>
              <a:t>Schwartz KL, Kwong JC, Deeks SL, </a:t>
            </a:r>
            <a:r>
              <a:rPr i="1" lang="en-US"/>
              <a:t>et al</a:t>
            </a:r>
            <a:r>
              <a:rPr lang="en-US"/>
              <a:t>. Effectiveness of pertussis vaccination and duration of immunity. </a:t>
            </a:r>
            <a:r>
              <a:rPr i="1" lang="en-US"/>
              <a:t>CMAJ</a:t>
            </a:r>
            <a:r>
              <a:rPr lang="en-US"/>
              <a:t>. 2016;188(16):E399–E406.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8" name="Google Shape;38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5" name="Google Shape;4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Pertussis cases from statewide surveillance and immunization records from Oregon’s population-based immunization information system, ALERT IIS, were reviewed for children born in Oregon in the years 1997 through 1999. ALERT IIS holds pertussis immunization records for 195,959 children born from 1997 through 1999. From April 1997 through July 2012, a total of 484 cases of pertussis were reported, of which 402 (83%) could be matched to ALERT IIS pertussis vaccination records; 346 of these children had been vaccinated 14 days or more before disease onset. In all scenarios, the reported rates of pertussis were significantly lower among children who had started the vaccination process with DTwP than among those who had started with DTaP.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Reference</a:t>
            </a:r>
            <a:endParaRPr/>
          </a:p>
          <a:p>
            <a:pPr indent="0" lvl="0" marL="0" rtl="0" algn="l">
              <a:spcBef>
                <a:spcPts val="0"/>
              </a:spcBef>
              <a:spcAft>
                <a:spcPts val="0"/>
              </a:spcAft>
              <a:buNone/>
            </a:pPr>
            <a:r>
              <a:rPr lang="en-US"/>
              <a:t>Liko J, Robinson SJ, Cieslak PR. Priming with whole-cell versus acellular pertussis vaccine. </a:t>
            </a:r>
            <a:r>
              <a:rPr i="1" lang="en-US"/>
              <a:t>N Engl J Med</a:t>
            </a:r>
            <a:r>
              <a:rPr lang="en-US"/>
              <a:t>. 2013;368(6):581–582.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6" name="Google Shape;4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1" name="Google Shape;42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In 2012 England and Wales experienced a resurgence of pertussis and an increase in infant deaths. This occurred </a:t>
            </a:r>
            <a:r>
              <a:rPr b="1" lang="en-US"/>
              <a:t>eight</a:t>
            </a:r>
            <a:r>
              <a:rPr lang="en-US"/>
              <a:t> years after acellular pertussis (aP) vaccine replaced whole cell (wP) primary vaccine despite continued high coverage for the primary series and pre-school aP booster. A mathematical model was developed to describe pertussis transmission dynamics in England and Wales since the 1950s and the model was used to investigate the cause of the resurgence and the potential impact of additional vaccination strategies. An age-structured, compartmental, deterministic model of the pertussis transmission dynamics was fitted to 60 continuous years of age-stratified pertussis notification data in England and Wales. The model incorporated vaccine-induced and natural immunity and differentiated between vaccine-induced protection against clinical disease and infection. In the simulations, the degree of protection of wP against infection was estimated to be at least 80%, which accords with the estimate of 85 % from a household contact study in Senegal for one of the wP vaccines that has been used in the national programme in the United Kingdom (UK). In contrast, the degree of protection for aP could be as low as 60%. The degree of protection of wP vaccine against infection was estimated to be higher than that of aP vaccine. Duration of protection for natural and wP-induced immunity was at least 15 years, but aP vaccine could be as low as 5 years. World Health Organization recommends countries currently using wP vaccine for primary immunization should not change to aP vaccine.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US"/>
              <a:t>Reference</a:t>
            </a:r>
            <a:endParaRPr/>
          </a:p>
          <a:p>
            <a:pPr indent="0" lvl="0" marL="0" rtl="0" algn="just">
              <a:spcBef>
                <a:spcPts val="0"/>
              </a:spcBef>
              <a:spcAft>
                <a:spcPts val="0"/>
              </a:spcAft>
              <a:buNone/>
            </a:pPr>
            <a:r>
              <a:rPr lang="en-US"/>
              <a:t>Choi YH, Campbell H, Amirthalingam G, </a:t>
            </a:r>
            <a:r>
              <a:rPr i="1" lang="en-US"/>
              <a:t>et al</a:t>
            </a:r>
            <a:r>
              <a:rPr lang="en-US"/>
              <a:t>. Investigating the pertussis resurgence in England and Wales, and options for future control. </a:t>
            </a:r>
            <a:r>
              <a:rPr i="1" lang="en-US"/>
              <a:t>BMC Med</a:t>
            </a:r>
            <a:r>
              <a:rPr lang="en-US"/>
              <a:t>. 2016;14(1):121.</a:t>
            </a:r>
            <a:endParaRPr/>
          </a:p>
          <a:p>
            <a:pPr indent="0" lvl="0" marL="0" rtl="0" algn="just">
              <a:spcBef>
                <a:spcPts val="0"/>
              </a:spcBef>
              <a:spcAft>
                <a:spcPts val="0"/>
              </a:spcAft>
              <a:buNone/>
            </a:pPr>
            <a:r>
              <a:t/>
            </a:r>
            <a:endParaRPr/>
          </a:p>
        </p:txBody>
      </p:sp>
      <p:sp>
        <p:nvSpPr>
          <p:cNvPr id="422" name="Google Shape;42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56" name="Google Shape;1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7" name="Google Shape;15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Adults are often Asymptomatic, but infants are not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Nature Reviews Microbiology</a:t>
            </a:r>
            <a:endParaRPr/>
          </a:p>
        </p:txBody>
      </p:sp>
      <p:sp>
        <p:nvSpPr>
          <p:cNvPr id="791" name="Google Shape;79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1" name="Google Shape;80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lang="en-US"/>
              <a:t>The table in slide represents the pertussis burden in India.</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Reference</a:t>
            </a:r>
            <a:endParaRPr/>
          </a:p>
          <a:p>
            <a:pPr indent="0" lvl="0" marL="0" marR="0" rtl="0" algn="l">
              <a:lnSpc>
                <a:spcPct val="100000"/>
              </a:lnSpc>
              <a:spcBef>
                <a:spcPts val="0"/>
              </a:spcBef>
              <a:spcAft>
                <a:spcPts val="0"/>
              </a:spcAft>
              <a:buClr>
                <a:schemeClr val="dk1"/>
              </a:buClr>
              <a:buSzPts val="1200"/>
              <a:buFont typeface="Calibri"/>
              <a:buNone/>
            </a:pPr>
            <a:r>
              <a:rPr lang="en-US"/>
              <a:t>WHO vaccine-preventable diseases: monitoring system. 2020 global summary. Available at: </a:t>
            </a:r>
            <a:endParaRPr/>
          </a:p>
          <a:p>
            <a:pPr indent="0" lvl="0" marL="0" rtl="0" algn="l">
              <a:spcBef>
                <a:spcPts val="0"/>
              </a:spcBef>
              <a:spcAft>
                <a:spcPts val="0"/>
              </a:spcAft>
              <a:buNone/>
            </a:pPr>
            <a:r>
              <a:rPr lang="en-US"/>
              <a:t>https://apps.who.int/immunization_monitoring/globalsummary/countries?countrycriteria%5Bcountry%5D%5B%5D=IND&amp;commit=OK Accessed on: 12 November 2020.</a:t>
            </a:r>
            <a:endParaRPr/>
          </a:p>
        </p:txBody>
      </p:sp>
      <p:sp>
        <p:nvSpPr>
          <p:cNvPr id="176" name="Google Shape;17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9" name="Google Shape;89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This slide highlights the crucial recommendations given by Indian Academy of pediatrics on vaccine and immunization practice:</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Long-term efficacy over 10 years has been observed to be superior with whole-cell pertussis vaccine (wP). </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Recent outbreaks of pertussis in various developed countries have sparked a debate on the effectiveness of acellular pertussis (aP) vaccines.</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Though the reasons for this resurgence are complex and vary from place to place, the lesser duration of protection and decreased impact on transmission of the disease by acellular pertussis vaccines appears to be crucial.</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Current evidence suggests that the efficacy of both aP and wP vaccines in preventing pertussis in the first year is equivalent.</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After the first year, the immunity wanes more rapidly with the aP vaccines and the impact on transmission by aP vaccines is also inferior to wP vaccines.</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World Health Organization clearly mentions that countries currently using the wP vaccine in their national programs should continue the same for the primary series, while those using the aP vaccine should continue the same and consider additional boosters and strategies.</a:t>
            </a:r>
            <a:endParaRPr/>
          </a:p>
          <a:p>
            <a:pPr indent="-171450" lvl="0" marL="171450" rtl="0" algn="just">
              <a:spcBef>
                <a:spcPts val="0"/>
              </a:spcBef>
              <a:spcAft>
                <a:spcPts val="0"/>
              </a:spcAft>
              <a:buClr>
                <a:srgbClr val="005892"/>
              </a:buClr>
              <a:buSzPts val="1200"/>
              <a:buFont typeface="Arial"/>
              <a:buChar char="•"/>
            </a:pPr>
            <a:r>
              <a:rPr lang="en-US">
                <a:solidFill>
                  <a:srgbClr val="005892"/>
                </a:solidFill>
              </a:rPr>
              <a:t>Whole-cell pertussis vaccine is definitely superior to aP vaccine in terms of immunogenicity and duration of protection, but more reactogenic.</a:t>
            </a:r>
            <a:endParaRPr/>
          </a:p>
          <a:p>
            <a:pPr indent="-95250" lvl="0" marL="171450" rtl="0" algn="just">
              <a:spcBef>
                <a:spcPts val="0"/>
              </a:spcBef>
              <a:spcAft>
                <a:spcPts val="0"/>
              </a:spcAft>
              <a:buClr>
                <a:schemeClr val="dk1"/>
              </a:buClr>
              <a:buSzPts val="1200"/>
              <a:buFont typeface="Arial"/>
              <a:buNone/>
            </a:pPr>
            <a:r>
              <a:t/>
            </a:r>
            <a:endParaRPr>
              <a:solidFill>
                <a:srgbClr val="005892"/>
              </a:solidFill>
            </a:endParaRPr>
          </a:p>
          <a:p>
            <a:pPr indent="0" lvl="0" marL="0" rtl="0" algn="just">
              <a:spcBef>
                <a:spcPts val="0"/>
              </a:spcBef>
              <a:spcAft>
                <a:spcPts val="0"/>
              </a:spcAft>
              <a:buClr>
                <a:srgbClr val="005892"/>
              </a:buClr>
              <a:buSzPts val="1200"/>
              <a:buFont typeface="Arial"/>
              <a:buNone/>
            </a:pPr>
            <a:r>
              <a:rPr b="1" lang="en-US">
                <a:solidFill>
                  <a:srgbClr val="005892"/>
                </a:solidFill>
              </a:rPr>
              <a:t>Reference</a:t>
            </a:r>
            <a:endParaRPr/>
          </a:p>
          <a:p>
            <a:pPr indent="0" lvl="0" marL="0" rtl="0" algn="just">
              <a:spcBef>
                <a:spcPts val="0"/>
              </a:spcBef>
              <a:spcAft>
                <a:spcPts val="0"/>
              </a:spcAft>
              <a:buNone/>
            </a:pPr>
            <a:r>
              <a:rPr lang="en-US"/>
              <a:t>Balasubramanian S, Shah A, Pemde H, </a:t>
            </a:r>
            <a:r>
              <a:rPr i="1" lang="en-US"/>
              <a:t>et al</a:t>
            </a:r>
            <a:r>
              <a:rPr lang="en-US"/>
              <a:t>. Indian Academy of Pediatrics (IAP) Advisory Committee on Vaccines and Immunization Practices (ACVIP) Recommended Immunization Schedule (2018-19) and Update on Immunization for Children Aged 0 Through 18 Years. </a:t>
            </a:r>
            <a:r>
              <a:rPr i="1" lang="en-US"/>
              <a:t>Indian Pediatr</a:t>
            </a:r>
            <a:r>
              <a:rPr lang="en-US"/>
              <a:t>. 2018;55(12):1066–1074.</a:t>
            </a:r>
            <a:endParaRPr/>
          </a:p>
        </p:txBody>
      </p:sp>
      <p:sp>
        <p:nvSpPr>
          <p:cNvPr id="900" name="Google Shape;90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rgbClr val="000000"/>
              </a:buClr>
              <a:buSzPts val="1200"/>
              <a:buFont typeface="Noto Sans Symbols"/>
              <a:buChar char="▪"/>
            </a:pPr>
            <a:r>
              <a:rPr b="0" lang="en-US" sz="1200">
                <a:solidFill>
                  <a:srgbClr val="000000"/>
                </a:solidFill>
                <a:latin typeface="Calibri"/>
                <a:ea typeface="Calibri"/>
                <a:cs typeface="Calibri"/>
                <a:sym typeface="Calibri"/>
              </a:rPr>
              <a:t>In </a:t>
            </a:r>
            <a:r>
              <a:rPr b="0" lang="en-US" sz="1200">
                <a:solidFill>
                  <a:srgbClr val="002060"/>
                </a:solidFill>
                <a:latin typeface="Calibri"/>
                <a:ea typeface="Calibri"/>
                <a:cs typeface="Calibri"/>
                <a:sym typeface="Calibri"/>
              </a:rPr>
              <a:t>Australia</a:t>
            </a:r>
            <a:r>
              <a:rPr b="0" lang="en-US" sz="1200">
                <a:solidFill>
                  <a:srgbClr val="000000"/>
                </a:solidFill>
                <a:latin typeface="Calibri"/>
                <a:ea typeface="Calibri"/>
                <a:cs typeface="Calibri"/>
                <a:sym typeface="Calibri"/>
              </a:rPr>
              <a:t>, reported new cases increased more than 100 times from 1991 to 2011.</a:t>
            </a:r>
            <a:r>
              <a:rPr b="0" baseline="30000" lang="en-US" sz="1200">
                <a:solidFill>
                  <a:srgbClr val="000000"/>
                </a:solidFill>
                <a:latin typeface="Calibri"/>
                <a:ea typeface="Calibri"/>
                <a:cs typeface="Calibri"/>
                <a:sym typeface="Calibri"/>
              </a:rPr>
              <a:t>1</a:t>
            </a:r>
            <a:endParaRPr b="0" sz="1200">
              <a:solidFill>
                <a:srgbClr val="000000"/>
              </a:solidFill>
              <a:latin typeface="Calibri"/>
              <a:ea typeface="Calibri"/>
              <a:cs typeface="Calibri"/>
              <a:sym typeface="Calibri"/>
            </a:endParaRPr>
          </a:p>
          <a:p>
            <a:pPr indent="-171450" lvl="0" marL="171450" rtl="0" algn="just">
              <a:spcBef>
                <a:spcPts val="0"/>
              </a:spcBef>
              <a:spcAft>
                <a:spcPts val="0"/>
              </a:spcAft>
              <a:buClr>
                <a:srgbClr val="000000"/>
              </a:buClr>
              <a:buSzPts val="1200"/>
              <a:buFont typeface="Noto Sans Symbols"/>
              <a:buChar char="▪"/>
            </a:pPr>
            <a:r>
              <a:rPr b="0" lang="en-US" sz="1200">
                <a:solidFill>
                  <a:srgbClr val="000000"/>
                </a:solidFill>
                <a:latin typeface="Calibri"/>
                <a:ea typeface="Calibri"/>
                <a:cs typeface="Calibri"/>
                <a:sym typeface="Calibri"/>
              </a:rPr>
              <a:t>In </a:t>
            </a:r>
            <a:r>
              <a:rPr b="0" lang="en-US" sz="1200">
                <a:solidFill>
                  <a:srgbClr val="002060"/>
                </a:solidFill>
                <a:latin typeface="Calibri"/>
                <a:ea typeface="Calibri"/>
                <a:cs typeface="Calibri"/>
                <a:sym typeface="Calibri"/>
              </a:rPr>
              <a:t>Californian </a:t>
            </a:r>
            <a:r>
              <a:rPr b="0" lang="en-US" sz="1200">
                <a:solidFill>
                  <a:srgbClr val="000000"/>
                </a:solidFill>
                <a:latin typeface="Calibri"/>
                <a:ea typeface="Calibri"/>
                <a:cs typeface="Calibri"/>
                <a:sym typeface="Calibri"/>
              </a:rPr>
              <a:t>epidemic of 2010, over 9,000 cases highest number in 60 years.</a:t>
            </a:r>
            <a:r>
              <a:rPr b="0" baseline="30000" lang="en-US" sz="1200">
                <a:solidFill>
                  <a:srgbClr val="000000"/>
                </a:solidFill>
                <a:latin typeface="Calibri"/>
                <a:ea typeface="Calibri"/>
                <a:cs typeface="Calibri"/>
                <a:sym typeface="Calibri"/>
              </a:rPr>
              <a:t>2</a:t>
            </a:r>
            <a:endParaRPr b="0" sz="1200">
              <a:solidFill>
                <a:srgbClr val="000000"/>
              </a:solidFill>
              <a:latin typeface="Calibri"/>
              <a:ea typeface="Calibri"/>
              <a:cs typeface="Calibri"/>
              <a:sym typeface="Calibri"/>
            </a:endParaRPr>
          </a:p>
          <a:p>
            <a:pPr indent="-171450" lvl="0" marL="171450" rtl="0" algn="just">
              <a:spcBef>
                <a:spcPts val="0"/>
              </a:spcBef>
              <a:spcAft>
                <a:spcPts val="0"/>
              </a:spcAft>
              <a:buClr>
                <a:srgbClr val="000000"/>
              </a:buClr>
              <a:buSzPts val="1200"/>
              <a:buFont typeface="Noto Sans Symbols"/>
              <a:buChar char="▪"/>
            </a:pPr>
            <a:r>
              <a:rPr b="0" lang="en-US" sz="1200">
                <a:solidFill>
                  <a:srgbClr val="000000"/>
                </a:solidFill>
                <a:latin typeface="Calibri"/>
                <a:ea typeface="Calibri"/>
                <a:cs typeface="Calibri"/>
                <a:sym typeface="Calibri"/>
              </a:rPr>
              <a:t>In 2012 epidemic in </a:t>
            </a:r>
            <a:r>
              <a:rPr b="0" lang="en-US" sz="1200">
                <a:solidFill>
                  <a:srgbClr val="002060"/>
                </a:solidFill>
                <a:latin typeface="Calibri"/>
                <a:ea typeface="Calibri"/>
                <a:cs typeface="Calibri"/>
                <a:sym typeface="Calibri"/>
              </a:rPr>
              <a:t>Washington</a:t>
            </a:r>
            <a:r>
              <a:rPr b="0" lang="en-US" sz="1200">
                <a:solidFill>
                  <a:srgbClr val="000000"/>
                </a:solidFill>
                <a:latin typeface="Calibri"/>
                <a:ea typeface="Calibri"/>
                <a:cs typeface="Calibri"/>
                <a:sym typeface="Calibri"/>
              </a:rPr>
              <a:t>, rate of disease exceeded that in the California epidemic.</a:t>
            </a:r>
            <a:r>
              <a:rPr b="0" baseline="30000" lang="en-US" sz="1200">
                <a:solidFill>
                  <a:srgbClr val="000000"/>
                </a:solidFill>
                <a:latin typeface="Calibri"/>
                <a:ea typeface="Calibri"/>
                <a:cs typeface="Calibri"/>
                <a:sym typeface="Calibri"/>
              </a:rPr>
              <a:t>3</a:t>
            </a:r>
            <a:endParaRPr b="0" sz="1200">
              <a:solidFill>
                <a:srgbClr val="000000"/>
              </a:solidFill>
              <a:latin typeface="Calibri"/>
              <a:ea typeface="Calibri"/>
              <a:cs typeface="Calibri"/>
              <a:sym typeface="Calibri"/>
            </a:endParaRPr>
          </a:p>
          <a:p>
            <a:pPr indent="-171450" lvl="0" marL="171450" rtl="0" algn="just">
              <a:spcBef>
                <a:spcPts val="0"/>
              </a:spcBef>
              <a:spcAft>
                <a:spcPts val="0"/>
              </a:spcAft>
              <a:buClr>
                <a:srgbClr val="000000"/>
              </a:buClr>
              <a:buSzPts val="1200"/>
              <a:buFont typeface="Noto Sans Symbols"/>
              <a:buChar char="▪"/>
            </a:pPr>
            <a:r>
              <a:rPr b="0" lang="en-US" sz="1200">
                <a:solidFill>
                  <a:srgbClr val="000000"/>
                </a:solidFill>
                <a:latin typeface="Calibri"/>
                <a:ea typeface="Calibri"/>
                <a:cs typeface="Calibri"/>
                <a:sym typeface="Calibri"/>
              </a:rPr>
              <a:t>In </a:t>
            </a:r>
            <a:r>
              <a:rPr b="0" lang="en-US" sz="1200">
                <a:solidFill>
                  <a:srgbClr val="002060"/>
                </a:solidFill>
                <a:latin typeface="Calibri"/>
                <a:ea typeface="Calibri"/>
                <a:cs typeface="Calibri"/>
                <a:sym typeface="Calibri"/>
              </a:rPr>
              <a:t>United Kingdom</a:t>
            </a:r>
            <a:r>
              <a:rPr b="0" lang="en-US" sz="1200">
                <a:solidFill>
                  <a:srgbClr val="000000"/>
                </a:solidFill>
                <a:latin typeface="Calibri"/>
                <a:ea typeface="Calibri"/>
                <a:cs typeface="Calibri"/>
                <a:sym typeface="Calibri"/>
              </a:rPr>
              <a:t>, 10 deaths in infants under 12 months old in 2012, highest rate of mortality from pertussis since 1982.</a:t>
            </a:r>
            <a:r>
              <a:rPr b="0" baseline="30000" lang="en-US" sz="1200">
                <a:solidFill>
                  <a:srgbClr val="000000"/>
                </a:solidFill>
                <a:latin typeface="Calibri"/>
                <a:ea typeface="Calibri"/>
                <a:cs typeface="Calibri"/>
                <a:sym typeface="Calibri"/>
              </a:rPr>
              <a:t>4</a:t>
            </a:r>
            <a:r>
              <a:rPr b="0" lang="en-US" sz="1200">
                <a:solidFill>
                  <a:srgbClr val="000000"/>
                </a:solidFill>
                <a:latin typeface="Calibri"/>
                <a:ea typeface="Calibri"/>
                <a:cs typeface="Calibri"/>
                <a:sym typeface="Calibri"/>
              </a:rPr>
              <a:t> </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b="0"/>
          </a:p>
          <a:p>
            <a:pPr indent="0" lvl="0" marL="0" marR="0" rtl="0" algn="l">
              <a:lnSpc>
                <a:spcPct val="100000"/>
              </a:lnSpc>
              <a:spcBef>
                <a:spcPts val="0"/>
              </a:spcBef>
              <a:spcAft>
                <a:spcPts val="0"/>
              </a:spcAft>
              <a:buClr>
                <a:schemeClr val="dk1"/>
              </a:buClr>
              <a:buSzPts val="1200"/>
              <a:buFont typeface="Calibri"/>
              <a:buNone/>
            </a:pPr>
            <a:r>
              <a:rPr b="1" lang="en-US"/>
              <a:t>References </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Ausielloa CM, Cassone A. Acellular pertussis vaccines and pertussis resurgence: Revise or replace? </a:t>
            </a:r>
            <a:r>
              <a:rPr i="1" lang="en-US"/>
              <a:t>mBio</a:t>
            </a:r>
            <a:r>
              <a:rPr lang="en-US"/>
              <a:t>. 2014;5(3):e01339–14.</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Winter K, Harrimann K, Zipprich J, et al. California pertussis epidemic, 2010. J Pediatr. 2012;161:1091–1096. </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Clark TA. Changing pertussis epidemiology: Everything old is new again. </a:t>
            </a:r>
            <a:r>
              <a:rPr i="1" lang="en-US"/>
              <a:t>J Infect Dis</a:t>
            </a:r>
            <a:r>
              <a:rPr lang="en-US"/>
              <a:t>. 2014;209:978–981.</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Chiappini E, Stival A, Galli L, </a:t>
            </a:r>
            <a:r>
              <a:rPr i="1" lang="en-US"/>
              <a:t>et al</a:t>
            </a:r>
            <a:r>
              <a:rPr lang="en-US"/>
              <a:t>. Pertussis re-emergence in the post-vaccination era. </a:t>
            </a:r>
            <a:r>
              <a:rPr i="1" lang="en-US"/>
              <a:t>BMC Infect Dis</a:t>
            </a:r>
            <a:r>
              <a:rPr lang="en-US"/>
              <a:t>. 2013;13:151.</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7" name="Google Shape;18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Calibri"/>
              <a:buNone/>
            </a:pPr>
            <a:r>
              <a:rPr b="0" lang="en-US"/>
              <a:t>As inactivated wP vaccine was more reactogenic there was dramatic drop in vaccination coverage in most high-income countries and there was a search of another pertussis vaccine that led to development of acellular pertussis (aP) vaccine. Gradually the aP vaccine has replaced wP vaccine since early 1990 and by 1996 whole US shifted to aP vaccine and resulted again in increase of pertussis vaccine coverage in newborns and infants. Pertussis outbreaks have been reported in various countries that have switched from wP to aP vaccine and many of the outbreaks have occurred in children who had received only acellular vaccine.</a:t>
            </a:r>
            <a:r>
              <a:rPr b="0" baseline="30000" lang="en-US"/>
              <a:t>1</a:t>
            </a:r>
            <a:endParaRPr b="0" baseline="30000" sz="1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200"/>
              <a:buFont typeface="Calibri"/>
              <a:buNone/>
            </a:pPr>
            <a:r>
              <a:t/>
            </a:r>
            <a:endParaRPr baseline="30000" sz="1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DTaP vaccination was started in 1996 in the United States and more than 42,000 cases of pertussis reported in 2012 was the highest number in more than 50 years.</a:t>
            </a:r>
            <a:r>
              <a:rPr baseline="30000" lang="en-US" sz="1200">
                <a:solidFill>
                  <a:schemeClr val="dk1"/>
                </a:solidFill>
                <a:latin typeface="Calibri"/>
                <a:ea typeface="Calibri"/>
                <a:cs typeface="Calibri"/>
                <a:sym typeface="Calibri"/>
              </a:rPr>
              <a:t>2</a:t>
            </a:r>
            <a:r>
              <a:rPr lang="en-US" sz="1200">
                <a:solidFill>
                  <a:schemeClr val="dk1"/>
                </a:solidFill>
                <a:latin typeface="Calibri"/>
                <a:ea typeface="Calibri"/>
                <a:cs typeface="Calibri"/>
                <a:sym typeface="Calibri"/>
              </a:rPr>
              <a:t> Therefore, </a:t>
            </a:r>
            <a:r>
              <a:rPr b="1" lang="en-US" sz="12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 new epidemiology of pertussis has emerged, with substantial evidence of rapidly waning protection following aP vaccines (both DTaP and Tdap) and especially in those who never received, that is, were not “primed” with DTP (whole cell).</a:t>
            </a:r>
            <a:r>
              <a:rPr baseline="30000" lang="en-US" sz="1200">
                <a:solidFill>
                  <a:schemeClr val="dk1"/>
                </a:solidFill>
                <a:latin typeface="Calibri"/>
                <a:ea typeface="Calibri"/>
                <a:cs typeface="Calibri"/>
                <a:sym typeface="Calibri"/>
              </a:rPr>
              <a:t>3,4</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b="1" lang="en-US"/>
              <a:t>References</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da Silva Antunes R, Babor M, Carpenter C, </a:t>
            </a:r>
            <a:r>
              <a:rPr i="1" lang="en-US"/>
              <a:t>et al</a:t>
            </a:r>
            <a:r>
              <a:rPr lang="en-US"/>
              <a:t>. Th1/Th17 polarization persists following whole-cell pertussis vaccination despite repeated acellular boosters. </a:t>
            </a:r>
            <a:r>
              <a:rPr i="1" lang="en-US"/>
              <a:t>J Clin Invest</a:t>
            </a:r>
            <a:r>
              <a:rPr lang="en-US"/>
              <a:t>. 2018;128(9):3853–3865.</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Warfel JM, Zimmerman AI, Merkel TJ. Acellular pertussis vaccines protect against disease but fail to prevent infection and transmission in a nonhuman primate model. </a:t>
            </a:r>
            <a:r>
              <a:rPr i="1" lang="en-US" u="none"/>
              <a:t>Proc Natl Acad Sci USA</a:t>
            </a:r>
            <a:r>
              <a:rPr lang="en-US"/>
              <a:t>. 2014;111(2):787–792. </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van der Lee S, Hendrikx LH, Sanders EAM, </a:t>
            </a:r>
            <a:r>
              <a:rPr i="1" lang="en-US"/>
              <a:t>et al</a:t>
            </a:r>
            <a:r>
              <a:rPr lang="en-US"/>
              <a:t>. whole-cell or acellular pertussis primary immunizations in infancy determines adolescent cellular immune profiles. </a:t>
            </a:r>
            <a:r>
              <a:rPr i="1" lang="en-US"/>
              <a:t>Front Immunol</a:t>
            </a:r>
            <a:r>
              <a:rPr lang="en-US"/>
              <a:t>. 2018;9:51.</a:t>
            </a:r>
            <a:endParaRPr/>
          </a:p>
          <a:p>
            <a:pPr indent="-228600" lvl="0" marL="228600" marR="0" rtl="0" algn="just">
              <a:lnSpc>
                <a:spcPct val="100000"/>
              </a:lnSpc>
              <a:spcBef>
                <a:spcPts val="0"/>
              </a:spcBef>
              <a:spcAft>
                <a:spcPts val="0"/>
              </a:spcAft>
              <a:buClr>
                <a:schemeClr val="dk1"/>
              </a:buClr>
              <a:buSzPts val="1200"/>
              <a:buFont typeface="Calibri"/>
              <a:buAutoNum type="arabicPeriod"/>
            </a:pPr>
            <a:r>
              <a:rPr lang="en-US"/>
              <a:t>Chen Z, He Q. Immune persistence after pertussis vaccination. </a:t>
            </a:r>
            <a:r>
              <a:rPr i="1" lang="en-US"/>
              <a:t>Hum Vaccin Immunother</a:t>
            </a:r>
            <a:r>
              <a:rPr lang="en-US"/>
              <a:t>. 2017;13(4):744–756.</a:t>
            </a:r>
            <a:endParaRPr/>
          </a:p>
          <a:p>
            <a:pPr indent="0" lvl="0" marL="0" rtl="0" algn="l">
              <a:spcBef>
                <a:spcPts val="0"/>
              </a:spcBef>
              <a:spcAft>
                <a:spcPts val="0"/>
              </a:spcAft>
              <a:buNone/>
            </a:pPr>
            <a:r>
              <a:t/>
            </a:r>
            <a:endParaRPr/>
          </a:p>
        </p:txBody>
      </p:sp>
      <p:sp>
        <p:nvSpPr>
          <p:cNvPr id="220" name="Google Shape;22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sheds light on the possible factors for pertussis resurgence.</a:t>
            </a:r>
            <a:endParaRPr/>
          </a:p>
        </p:txBody>
      </p:sp>
      <p:sp>
        <p:nvSpPr>
          <p:cNvPr id="262" name="Google Shape;26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eb">
  <p:cSld name="Title and Content_Web">
    <p:spTree>
      <p:nvGrpSpPr>
        <p:cNvPr id="15" name="Shape 15"/>
        <p:cNvGrpSpPr/>
        <p:nvPr/>
      </p:nvGrpSpPr>
      <p:grpSpPr>
        <a:xfrm>
          <a:off x="0" y="0"/>
          <a:ext cx="0" cy="0"/>
          <a:chOff x="0" y="0"/>
          <a:chExt cx="0" cy="0"/>
        </a:xfrm>
      </p:grpSpPr>
      <p:sp>
        <p:nvSpPr>
          <p:cNvPr id="16" name="Google Shape;16;p55"/>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5"/>
          <p:cNvSpPr txBox="1"/>
          <p:nvPr>
            <p:ph idx="1" type="body"/>
          </p:nvPr>
        </p:nvSpPr>
        <p:spPr>
          <a:xfrm>
            <a:off x="609600" y="1524001"/>
            <a:ext cx="10972800" cy="460216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55"/>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5"/>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lanation_Mobile">
  <p:cSld name="Explanation_Mobile">
    <p:spTree>
      <p:nvGrpSpPr>
        <p:cNvPr id="76" name="Shape 76"/>
        <p:cNvGrpSpPr/>
        <p:nvPr/>
      </p:nvGrpSpPr>
      <p:grpSpPr>
        <a:xfrm>
          <a:off x="0" y="0"/>
          <a:ext cx="0" cy="0"/>
          <a:chOff x="0" y="0"/>
          <a:chExt cx="0" cy="0"/>
        </a:xfrm>
      </p:grpSpPr>
      <p:sp>
        <p:nvSpPr>
          <p:cNvPr id="77" name="Google Shape;77;p64"/>
          <p:cNvSpPr txBox="1"/>
          <p:nvPr>
            <p:ph idx="1" type="body"/>
          </p:nvPr>
        </p:nvSpPr>
        <p:spPr>
          <a:xfrm>
            <a:off x="609600" y="1524002"/>
            <a:ext cx="3429000" cy="466566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64"/>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4"/>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64"/>
          <p:cNvSpPr txBox="1"/>
          <p:nvPr>
            <p:ph idx="2" type="body"/>
          </p:nvPr>
        </p:nvSpPr>
        <p:spPr>
          <a:xfrm>
            <a:off x="4267200" y="1524000"/>
            <a:ext cx="3505200" cy="466566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Google Shape;82;p64"/>
          <p:cNvSpPr txBox="1"/>
          <p:nvPr>
            <p:ph idx="3" type="body"/>
          </p:nvPr>
        </p:nvSpPr>
        <p:spPr>
          <a:xfrm>
            <a:off x="8001000" y="1524002"/>
            <a:ext cx="3581400" cy="466566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64"/>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Effect filter="fade" transition="in">
                                      <p:cBhvr>
                                        <p:cTn dur="250"/>
                                        <p:tgtEl>
                                          <p:spTgt spid="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Effect filter="fade" transition="in">
                                      <p:cBhvr>
                                        <p:cTn dur="250"/>
                                        <p:tgtEl>
                                          <p:spTgt spid="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Effect filter="fade" transition="in">
                                      <p:cBhvr>
                                        <p:cTn dur="250"/>
                                        <p:tgtEl>
                                          <p:spTgt spid="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Effect filter="fade" transition="in">
                                      <p:cBhvr>
                                        <p:cTn dur="250"/>
                                        <p:tgtEl>
                                          <p:spTgt spid="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Effect filter="fade" transition="in">
                                      <p:cBhvr>
                                        <p:cTn dur="250"/>
                                        <p:tgtEl>
                                          <p:spTgt spid="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animEffect filter="fade" transition="in">
                                      <p:cBhvr>
                                        <p:cTn dur="250"/>
                                        <p:tgtEl>
                                          <p:spTgt spid="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6" st="6"/>
                                            </p:txEl>
                                          </p:spTgt>
                                        </p:tgtEl>
                                        <p:attrNameLst>
                                          <p:attrName>style.visibility</p:attrName>
                                        </p:attrNameLst>
                                      </p:cBhvr>
                                      <p:to>
                                        <p:strVal val="visible"/>
                                      </p:to>
                                    </p:set>
                                    <p:animEffect filter="fade" transition="in">
                                      <p:cBhvr>
                                        <p:cTn dur="250"/>
                                        <p:tgtEl>
                                          <p:spTgt spid="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7" st="7"/>
                                            </p:txEl>
                                          </p:spTgt>
                                        </p:tgtEl>
                                        <p:attrNameLst>
                                          <p:attrName>style.visibility</p:attrName>
                                        </p:attrNameLst>
                                      </p:cBhvr>
                                      <p:to>
                                        <p:strVal val="visible"/>
                                      </p:to>
                                    </p:set>
                                    <p:animEffect filter="fade" transition="in">
                                      <p:cBhvr>
                                        <p:cTn dur="250"/>
                                        <p:tgtEl>
                                          <p:spTgt spid="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8" st="8"/>
                                            </p:txEl>
                                          </p:spTgt>
                                        </p:tgtEl>
                                        <p:attrNameLst>
                                          <p:attrName>style.visibility</p:attrName>
                                        </p:attrNameLst>
                                      </p:cBhvr>
                                      <p:to>
                                        <p:strVal val="visible"/>
                                      </p:to>
                                    </p:set>
                                    <p:animEffect filter="fade" transition="in">
                                      <p:cBhvr>
                                        <p:cTn dur="250"/>
                                        <p:tgtEl>
                                          <p:spTgt spid="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25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25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25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25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25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25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25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7" st="7"/>
                                            </p:txEl>
                                          </p:spTgt>
                                        </p:tgtEl>
                                        <p:attrNameLst>
                                          <p:attrName>style.visibility</p:attrName>
                                        </p:attrNameLst>
                                      </p:cBhvr>
                                      <p:to>
                                        <p:strVal val="visible"/>
                                      </p:to>
                                    </p:set>
                                    <p:animEffect filter="fade" transition="in">
                                      <p:cBhvr>
                                        <p:cTn dur="250"/>
                                        <p:tgtEl>
                                          <p:spTgt spid="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8" st="8"/>
                                            </p:txEl>
                                          </p:spTgt>
                                        </p:tgtEl>
                                        <p:attrNameLst>
                                          <p:attrName>style.visibility</p:attrName>
                                        </p:attrNameLst>
                                      </p:cBhvr>
                                      <p:to>
                                        <p:strVal val="visible"/>
                                      </p:to>
                                    </p:set>
                                    <p:animEffect filter="fade" transition="in">
                                      <p:cBhvr>
                                        <p:cTn dur="250"/>
                                        <p:tgtEl>
                                          <p:spTgt spid="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xplanation_Mobile">
  <p:cSld name="1_Explanation_Mobile">
    <p:spTree>
      <p:nvGrpSpPr>
        <p:cNvPr id="84" name="Shape 84"/>
        <p:cNvGrpSpPr/>
        <p:nvPr/>
      </p:nvGrpSpPr>
      <p:grpSpPr>
        <a:xfrm>
          <a:off x="0" y="0"/>
          <a:ext cx="0" cy="0"/>
          <a:chOff x="0" y="0"/>
          <a:chExt cx="0" cy="0"/>
        </a:xfrm>
      </p:grpSpPr>
      <p:sp>
        <p:nvSpPr>
          <p:cNvPr id="85" name="Google Shape;85;p65"/>
          <p:cNvSpPr txBox="1"/>
          <p:nvPr>
            <p:ph idx="1" type="body"/>
          </p:nvPr>
        </p:nvSpPr>
        <p:spPr>
          <a:xfrm>
            <a:off x="609600" y="1524105"/>
            <a:ext cx="2971800" cy="4602060"/>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240"/>
              </a:spcBef>
              <a:spcAft>
                <a:spcPts val="0"/>
              </a:spcAft>
              <a:buClr>
                <a:schemeClr val="dk1"/>
              </a:buClr>
              <a:buSzPts val="1200"/>
              <a:buFont typeface="Calibri"/>
              <a:buAutoNum type="arabicPeriod"/>
              <a:defRPr b="0" i="0" sz="1200" u="none" cap="none" strike="noStrike">
                <a:solidFill>
                  <a:schemeClr val="dk1"/>
                </a:solidFill>
                <a:latin typeface="Calibri"/>
                <a:ea typeface="Calibri"/>
                <a:cs typeface="Calibri"/>
                <a:sym typeface="Calibri"/>
              </a:defRPr>
            </a:lvl1pPr>
            <a:lvl2pPr indent="-304800" lvl="1" marL="9144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4pPr>
            <a:lvl5pPr indent="-304800" lvl="4" marL="22860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65"/>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5"/>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5"/>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65"/>
          <p:cNvSpPr txBox="1"/>
          <p:nvPr>
            <p:ph idx="2" type="body"/>
          </p:nvPr>
        </p:nvSpPr>
        <p:spPr>
          <a:xfrm>
            <a:off x="3657600" y="1524071"/>
            <a:ext cx="2971800" cy="4604134"/>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240"/>
              </a:spcBef>
              <a:spcAft>
                <a:spcPts val="0"/>
              </a:spcAft>
              <a:buClr>
                <a:schemeClr val="dk1"/>
              </a:buClr>
              <a:buSzPts val="1200"/>
              <a:buFont typeface="Calibri"/>
              <a:buAutoNum type="arabicPeriod"/>
              <a:defRPr b="0" i="0" sz="1200" u="none" cap="none" strike="noStrike">
                <a:solidFill>
                  <a:schemeClr val="dk1"/>
                </a:solidFill>
                <a:latin typeface="Calibri"/>
                <a:ea typeface="Calibri"/>
                <a:cs typeface="Calibri"/>
                <a:sym typeface="Calibri"/>
              </a:defRPr>
            </a:lvl1pPr>
            <a:lvl2pPr indent="-304800" lvl="1" marL="9144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4pPr>
            <a:lvl5pPr indent="-304800" lvl="4" marL="22860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65"/>
          <p:cNvSpPr txBox="1"/>
          <p:nvPr>
            <p:ph idx="3" type="body"/>
          </p:nvPr>
        </p:nvSpPr>
        <p:spPr>
          <a:xfrm>
            <a:off x="6705600" y="1524005"/>
            <a:ext cx="2971800" cy="4608056"/>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240"/>
              </a:spcBef>
              <a:spcAft>
                <a:spcPts val="0"/>
              </a:spcAft>
              <a:buClr>
                <a:schemeClr val="dk1"/>
              </a:buClr>
              <a:buSzPts val="1200"/>
              <a:buFont typeface="Calibri"/>
              <a:buAutoNum type="arabicPeriod"/>
              <a:defRPr b="0" i="0" sz="1200" u="none" cap="none" strike="noStrike">
                <a:solidFill>
                  <a:schemeClr val="dk1"/>
                </a:solidFill>
                <a:latin typeface="Calibri"/>
                <a:ea typeface="Calibri"/>
                <a:cs typeface="Calibri"/>
                <a:sym typeface="Calibri"/>
              </a:defRPr>
            </a:lvl1pPr>
            <a:lvl2pPr indent="-304800" lvl="1" marL="9144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4pPr>
            <a:lvl5pPr indent="-304800" lvl="4" marL="2286000" marR="0" rtl="0" algn="l">
              <a:spcBef>
                <a:spcPts val="240"/>
              </a:spcBef>
              <a:spcAft>
                <a:spcPts val="0"/>
              </a:spcAft>
              <a:buClr>
                <a:schemeClr val="dk1"/>
              </a:buClr>
              <a:buSzPts val="1200"/>
              <a:buFont typeface="Calibri"/>
              <a:buAutoNum type="alphaLcPeriod"/>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65"/>
          <p:cNvSpPr txBox="1"/>
          <p:nvPr>
            <p:ph idx="4" type="body"/>
          </p:nvPr>
        </p:nvSpPr>
        <p:spPr>
          <a:xfrm>
            <a:off x="9753600" y="1524104"/>
            <a:ext cx="1828800" cy="4602061"/>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indent="-304800" lvl="1" marL="914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Google Shape;92;p65"/>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25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25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25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250"/>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250"/>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250"/>
                                        <p:tgtEl>
                                          <p:spTgt spid="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animEffect filter="fade" transition="in">
                                      <p:cBhvr>
                                        <p:cTn dur="250"/>
                                        <p:tgtEl>
                                          <p:spTgt spid="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animEffect filter="fade" transition="in">
                                      <p:cBhvr>
                                        <p:cTn dur="250"/>
                                        <p:tgtEl>
                                          <p:spTgt spid="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8" st="8"/>
                                            </p:txEl>
                                          </p:spTgt>
                                        </p:tgtEl>
                                        <p:attrNameLst>
                                          <p:attrName>style.visibility</p:attrName>
                                        </p:attrNameLst>
                                      </p:cBhvr>
                                      <p:to>
                                        <p:strVal val="visible"/>
                                      </p:to>
                                    </p:set>
                                    <p:animEffect filter="fade" transition="in">
                                      <p:cBhvr>
                                        <p:cTn dur="250"/>
                                        <p:tgtEl>
                                          <p:spTgt spid="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25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25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25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25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25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250"/>
                                        <p:tgtEl>
                                          <p:spTgt spid="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6" st="6"/>
                                            </p:txEl>
                                          </p:spTgt>
                                        </p:tgtEl>
                                        <p:attrNameLst>
                                          <p:attrName>style.visibility</p:attrName>
                                        </p:attrNameLst>
                                      </p:cBhvr>
                                      <p:to>
                                        <p:strVal val="visible"/>
                                      </p:to>
                                    </p:set>
                                    <p:animEffect filter="fade" transition="in">
                                      <p:cBhvr>
                                        <p:cTn dur="250"/>
                                        <p:tgtEl>
                                          <p:spTgt spid="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7" st="7"/>
                                            </p:txEl>
                                          </p:spTgt>
                                        </p:tgtEl>
                                        <p:attrNameLst>
                                          <p:attrName>style.visibility</p:attrName>
                                        </p:attrNameLst>
                                      </p:cBhvr>
                                      <p:to>
                                        <p:strVal val="visible"/>
                                      </p:to>
                                    </p:set>
                                    <p:animEffect filter="fade" transition="in">
                                      <p:cBhvr>
                                        <p:cTn dur="250"/>
                                        <p:tgtEl>
                                          <p:spTgt spid="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8" st="8"/>
                                            </p:txEl>
                                          </p:spTgt>
                                        </p:tgtEl>
                                        <p:attrNameLst>
                                          <p:attrName>style.visibility</p:attrName>
                                        </p:attrNameLst>
                                      </p:cBhvr>
                                      <p:to>
                                        <p:strVal val="visible"/>
                                      </p:to>
                                    </p:set>
                                    <p:animEffect filter="fade" transition="in">
                                      <p:cBhvr>
                                        <p:cTn dur="250"/>
                                        <p:tgtEl>
                                          <p:spTgt spid="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25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25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25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25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25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25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250"/>
                                        <p:tgtEl>
                                          <p:spTgt spid="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7" st="7"/>
                                            </p:txEl>
                                          </p:spTgt>
                                        </p:tgtEl>
                                        <p:attrNameLst>
                                          <p:attrName>style.visibility</p:attrName>
                                        </p:attrNameLst>
                                      </p:cBhvr>
                                      <p:to>
                                        <p:strVal val="visible"/>
                                      </p:to>
                                    </p:set>
                                    <p:animEffect filter="fade" transition="in">
                                      <p:cBhvr>
                                        <p:cTn dur="250"/>
                                        <p:tgtEl>
                                          <p:spTgt spid="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8" st="8"/>
                                            </p:txEl>
                                          </p:spTgt>
                                        </p:tgtEl>
                                        <p:attrNameLst>
                                          <p:attrName>style.visibility</p:attrName>
                                        </p:attrNameLst>
                                      </p:cBhvr>
                                      <p:to>
                                        <p:strVal val="visible"/>
                                      </p:to>
                                    </p:set>
                                    <p:animEffect filter="fade" transition="in">
                                      <p:cBhvr>
                                        <p:cTn dur="250"/>
                                        <p:tgtEl>
                                          <p:spTgt spid="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66"/>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9394"/>
              </a:buClr>
              <a:buSzPts val="3200"/>
              <a:buFont typeface="Avenir"/>
              <a:buNone/>
              <a:defRPr b="0" sz="3200" cap="none">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66"/>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F7901C"/>
              </a:buClr>
              <a:buSzPts val="2000"/>
              <a:buFont typeface="Arial"/>
              <a:buNone/>
              <a:defRPr b="0" i="0" sz="2000" u="none" cap="none" strike="noStrike">
                <a:solidFill>
                  <a:srgbClr val="F7901C"/>
                </a:solidFill>
                <a:latin typeface="Avenir"/>
                <a:ea typeface="Avenir"/>
                <a:cs typeface="Avenir"/>
                <a:sym typeface="Avenir"/>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96" name="Google Shape;96;p66"/>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66"/>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6"/>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 calcmode="lin" valueType="num">
                                      <p:cBhvr additive="base">
                                        <p:cTn dur="500"/>
                                        <p:tgtEl>
                                          <p:spTgt spid="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 calcmode="lin" valueType="num">
                                      <p:cBhvr additive="base">
                                        <p:cTn dur="500"/>
                                        <p:tgtEl>
                                          <p:spTgt spid="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 calcmode="lin" valueType="num">
                                      <p:cBhvr additive="base">
                                        <p:cTn dur="500"/>
                                        <p:tgtEl>
                                          <p:spTgt spid="9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 calcmode="lin" valueType="num">
                                      <p:cBhvr additive="base">
                                        <p:cTn dur="500"/>
                                        <p:tgtEl>
                                          <p:spTgt spid="9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 calcmode="lin" valueType="num">
                                      <p:cBhvr additive="base">
                                        <p:cTn dur="500"/>
                                        <p:tgtEl>
                                          <p:spTgt spid="9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anim calcmode="lin" valueType="num">
                                      <p:cBhvr additive="base">
                                        <p:cTn dur="500"/>
                                        <p:tgtEl>
                                          <p:spTgt spid="9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6" st="6"/>
                                            </p:txEl>
                                          </p:spTgt>
                                        </p:tgtEl>
                                        <p:attrNameLst>
                                          <p:attrName>style.visibility</p:attrName>
                                        </p:attrNameLst>
                                      </p:cBhvr>
                                      <p:to>
                                        <p:strVal val="visible"/>
                                      </p:to>
                                    </p:set>
                                    <p:anim calcmode="lin" valueType="num">
                                      <p:cBhvr additive="base">
                                        <p:cTn dur="500"/>
                                        <p:tgtEl>
                                          <p:spTgt spid="9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7" st="7"/>
                                            </p:txEl>
                                          </p:spTgt>
                                        </p:tgtEl>
                                        <p:attrNameLst>
                                          <p:attrName>style.visibility</p:attrName>
                                        </p:attrNameLst>
                                      </p:cBhvr>
                                      <p:to>
                                        <p:strVal val="visible"/>
                                      </p:to>
                                    </p:set>
                                    <p:anim calcmode="lin" valueType="num">
                                      <p:cBhvr additive="base">
                                        <p:cTn dur="500"/>
                                        <p:tgtEl>
                                          <p:spTgt spid="9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
                                            <p:txEl>
                                              <p:pRg end="8" st="8"/>
                                            </p:txEl>
                                          </p:spTgt>
                                        </p:tgtEl>
                                        <p:attrNameLst>
                                          <p:attrName>style.visibility</p:attrName>
                                        </p:attrNameLst>
                                      </p:cBhvr>
                                      <p:to>
                                        <p:strVal val="visible"/>
                                      </p:to>
                                    </p:set>
                                    <p:anim calcmode="lin" valueType="num">
                                      <p:cBhvr additive="base">
                                        <p:cTn dur="500"/>
                                        <p:tgtEl>
                                          <p:spTgt spid="9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9" name="Shape 99"/>
        <p:cNvGrpSpPr/>
        <p:nvPr/>
      </p:nvGrpSpPr>
      <p:grpSpPr>
        <a:xfrm>
          <a:off x="0" y="0"/>
          <a:ext cx="0" cy="0"/>
          <a:chOff x="0" y="0"/>
          <a:chExt cx="0" cy="0"/>
        </a:xfrm>
      </p:grpSpPr>
      <p:sp>
        <p:nvSpPr>
          <p:cNvPr id="100" name="Google Shape;100;p67"/>
          <p:cNvSpPr txBox="1"/>
          <p:nvPr>
            <p:ph idx="1" type="body"/>
          </p:nvPr>
        </p:nvSpPr>
        <p:spPr>
          <a:xfrm>
            <a:off x="609600" y="1524001"/>
            <a:ext cx="5384800" cy="460216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67"/>
          <p:cNvSpPr txBox="1"/>
          <p:nvPr>
            <p:ph idx="2" type="body"/>
          </p:nvPr>
        </p:nvSpPr>
        <p:spPr>
          <a:xfrm>
            <a:off x="6197600" y="1524001"/>
            <a:ext cx="5384800" cy="460216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67"/>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7"/>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67"/>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67"/>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 name="Shape 106"/>
        <p:cNvGrpSpPr/>
        <p:nvPr/>
      </p:nvGrpSpPr>
      <p:grpSpPr>
        <a:xfrm>
          <a:off x="0" y="0"/>
          <a:ext cx="0" cy="0"/>
          <a:chOff x="0" y="0"/>
          <a:chExt cx="0" cy="0"/>
        </a:xfrm>
      </p:grpSpPr>
      <p:sp>
        <p:nvSpPr>
          <p:cNvPr id="107" name="Google Shape;107;p6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FF9D22"/>
              </a:buClr>
              <a:buSzPts val="2400"/>
              <a:buFont typeface="Arial"/>
              <a:buNone/>
              <a:defRPr b="0" i="1" sz="2400" u="none" cap="none" strike="noStrike">
                <a:solidFill>
                  <a:srgbClr val="FF9D22"/>
                </a:solidFill>
                <a:latin typeface="Avenir"/>
                <a:ea typeface="Avenir"/>
                <a:cs typeface="Avenir"/>
                <a:sym typeface="Avenir"/>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08" name="Google Shape;108;p6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09" name="Google Shape;109;p6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FF9D22"/>
              </a:buClr>
              <a:buSzPts val="2400"/>
              <a:buFont typeface="Arial"/>
              <a:buNone/>
              <a:defRPr b="0" i="1" sz="2400" u="none" cap="none" strike="noStrike">
                <a:solidFill>
                  <a:srgbClr val="FF9D22"/>
                </a:solidFill>
                <a:latin typeface="Avenir"/>
                <a:ea typeface="Avenir"/>
                <a:cs typeface="Avenir"/>
                <a:sym typeface="Avenir"/>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10" name="Google Shape;110;p6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11" name="Google Shape;111;p68"/>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8"/>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8"/>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68"/>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5" name="Shape 115"/>
        <p:cNvGrpSpPr/>
        <p:nvPr/>
      </p:nvGrpSpPr>
      <p:grpSpPr>
        <a:xfrm>
          <a:off x="0" y="0"/>
          <a:ext cx="0" cy="0"/>
          <a:chOff x="0" y="0"/>
          <a:chExt cx="0" cy="0"/>
        </a:xfrm>
      </p:grpSpPr>
      <p:sp>
        <p:nvSpPr>
          <p:cNvPr id="116" name="Google Shape;116;p69"/>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9"/>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69"/>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69"/>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
        <p:nvSpPr>
          <p:cNvPr id="121" name="Google Shape;121;p70"/>
          <p:cNvSpPr txBox="1"/>
          <p:nvPr>
            <p:ph idx="1" type="body"/>
          </p:nvPr>
        </p:nvSpPr>
        <p:spPr>
          <a:xfrm>
            <a:off x="609600" y="1524000"/>
            <a:ext cx="10972800" cy="46594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Google Shape;122;p70"/>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70"/>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70"/>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70"/>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6" name="Shape 126"/>
        <p:cNvGrpSpPr/>
        <p:nvPr/>
      </p:nvGrpSpPr>
      <p:grpSpPr>
        <a:xfrm>
          <a:off x="0" y="0"/>
          <a:ext cx="0" cy="0"/>
          <a:chOff x="0" y="0"/>
          <a:chExt cx="0" cy="0"/>
        </a:xfrm>
      </p:grpSpPr>
      <p:sp>
        <p:nvSpPr>
          <p:cNvPr id="127" name="Google Shape;127;p71"/>
          <p:cNvSpPr txBox="1"/>
          <p:nvPr>
            <p:ph type="title"/>
          </p:nvPr>
        </p:nvSpPr>
        <p:spPr>
          <a:xfrm>
            <a:off x="609601" y="838200"/>
            <a:ext cx="4011084" cy="5969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9394"/>
              </a:buClr>
              <a:buSzPts val="2000"/>
              <a:buFont typeface="Avenir"/>
              <a:buNone/>
              <a:defRPr b="0"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7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Google Shape;129;p7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30" name="Google Shape;130;p71"/>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71"/>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71"/>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7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9394"/>
              </a:buClr>
              <a:buSzPts val="2000"/>
              <a:buFont typeface="Avenir"/>
              <a:buNone/>
              <a:defRPr b="0" i="0"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72"/>
          <p:cNvSpPr/>
          <p:nvPr>
            <p:ph idx="2" type="pic"/>
          </p:nvPr>
        </p:nvSpPr>
        <p:spPr>
          <a:xfrm>
            <a:off x="2389717" y="612775"/>
            <a:ext cx="7315200" cy="4114800"/>
          </a:xfrm>
          <a:prstGeom prst="rect">
            <a:avLst/>
          </a:prstGeom>
          <a:noFill/>
          <a:ln>
            <a:noFill/>
          </a:ln>
        </p:spPr>
      </p:sp>
      <p:sp>
        <p:nvSpPr>
          <p:cNvPr id="136" name="Google Shape;136;p7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venir"/>
                <a:ea typeface="Avenir"/>
                <a:cs typeface="Avenir"/>
                <a:sym typeface="Avenir"/>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37" name="Google Shape;137;p72"/>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72"/>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2"/>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21" name="Shape 21"/>
        <p:cNvGrpSpPr/>
        <p:nvPr/>
      </p:nvGrpSpPr>
      <p:grpSpPr>
        <a:xfrm>
          <a:off x="0" y="0"/>
          <a:ext cx="0" cy="0"/>
          <a:chOff x="0" y="0"/>
          <a:chExt cx="0" cy="0"/>
        </a:xfrm>
      </p:grpSpPr>
      <p:sp>
        <p:nvSpPr>
          <p:cNvPr id="22" name="Google Shape;22;p56"/>
          <p:cNvSpPr txBox="1"/>
          <p:nvPr>
            <p:ph type="title"/>
          </p:nvPr>
        </p:nvSpPr>
        <p:spPr>
          <a:xfrm>
            <a:off x="541867" y="228600"/>
            <a:ext cx="103632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6"/>
          <p:cNvSpPr txBox="1"/>
          <p:nvPr>
            <p:ph idx="1" type="body"/>
          </p:nvPr>
        </p:nvSpPr>
        <p:spPr>
          <a:xfrm>
            <a:off x="609600" y="1885950"/>
            <a:ext cx="5350933" cy="41719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56"/>
          <p:cNvSpPr/>
          <p:nvPr>
            <p:ph idx="2" type="clipArt"/>
          </p:nvPr>
        </p:nvSpPr>
        <p:spPr>
          <a:xfrm>
            <a:off x="6163735" y="1885950"/>
            <a:ext cx="5350933" cy="4171950"/>
          </a:xfrm>
          <a:prstGeom prst="rect">
            <a:avLst/>
          </a:prstGeom>
          <a:noFill/>
          <a:ln>
            <a:noFill/>
          </a:ln>
        </p:spPr>
      </p:sp>
      <p:sp>
        <p:nvSpPr>
          <p:cNvPr id="25" name="Google Shape;25;p5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6"/>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6"/>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900" u="none" cap="none" strike="noStrike">
                <a:solidFill>
                  <a:schemeClr val="dk1"/>
                </a:solidFill>
                <a:latin typeface="Calibri"/>
                <a:ea typeface="Calibri"/>
                <a:cs typeface="Calibri"/>
                <a:sym typeface="Calibri"/>
              </a:defRPr>
            </a:lvl1pPr>
            <a:lvl2pPr indent="0" lvl="1" marL="0" marR="0" algn="r">
              <a:spcBef>
                <a:spcPts val="0"/>
              </a:spcBef>
              <a:buNone/>
              <a:defRPr b="0" i="0" sz="900" u="none" cap="none" strike="noStrike">
                <a:solidFill>
                  <a:schemeClr val="dk1"/>
                </a:solidFill>
                <a:latin typeface="Calibri"/>
                <a:ea typeface="Calibri"/>
                <a:cs typeface="Calibri"/>
                <a:sym typeface="Calibri"/>
              </a:defRPr>
            </a:lvl2pPr>
            <a:lvl3pPr indent="0" lvl="2" marL="0" marR="0" algn="r">
              <a:spcBef>
                <a:spcPts val="0"/>
              </a:spcBef>
              <a:buNone/>
              <a:defRPr b="0" i="0" sz="900" u="none" cap="none" strike="noStrike">
                <a:solidFill>
                  <a:schemeClr val="dk1"/>
                </a:solidFill>
                <a:latin typeface="Calibri"/>
                <a:ea typeface="Calibri"/>
                <a:cs typeface="Calibri"/>
                <a:sym typeface="Calibri"/>
              </a:defRPr>
            </a:lvl3pPr>
            <a:lvl4pPr indent="0" lvl="3" marL="0" marR="0" algn="r">
              <a:spcBef>
                <a:spcPts val="0"/>
              </a:spcBef>
              <a:buNone/>
              <a:defRPr b="0" i="0" sz="900" u="none" cap="none" strike="noStrike">
                <a:solidFill>
                  <a:schemeClr val="dk1"/>
                </a:solidFill>
                <a:latin typeface="Calibri"/>
                <a:ea typeface="Calibri"/>
                <a:cs typeface="Calibri"/>
                <a:sym typeface="Calibri"/>
              </a:defRPr>
            </a:lvl4pPr>
            <a:lvl5pPr indent="0" lvl="4" marL="0" marR="0" algn="r">
              <a:spcBef>
                <a:spcPts val="0"/>
              </a:spcBef>
              <a:buNone/>
              <a:defRPr b="0" i="0" sz="900" u="none" cap="none" strike="noStrike">
                <a:solidFill>
                  <a:schemeClr val="dk1"/>
                </a:solidFill>
                <a:latin typeface="Calibri"/>
                <a:ea typeface="Calibri"/>
                <a:cs typeface="Calibri"/>
                <a:sym typeface="Calibri"/>
              </a:defRPr>
            </a:lvl5pPr>
            <a:lvl6pPr indent="0" lvl="5" marL="0" marR="0" algn="r">
              <a:spcBef>
                <a:spcPts val="0"/>
              </a:spcBef>
              <a:buNone/>
              <a:defRPr b="0" i="0" sz="900" u="none" cap="none" strike="noStrike">
                <a:solidFill>
                  <a:schemeClr val="dk1"/>
                </a:solidFill>
                <a:latin typeface="Calibri"/>
                <a:ea typeface="Calibri"/>
                <a:cs typeface="Calibri"/>
                <a:sym typeface="Calibri"/>
              </a:defRPr>
            </a:lvl6pPr>
            <a:lvl7pPr indent="0" lvl="6" marL="0" marR="0" algn="r">
              <a:spcBef>
                <a:spcPts val="0"/>
              </a:spcBef>
              <a:buNone/>
              <a:defRPr b="0" i="0" sz="900" u="none" cap="none" strike="noStrike">
                <a:solidFill>
                  <a:schemeClr val="dk1"/>
                </a:solidFill>
                <a:latin typeface="Calibri"/>
                <a:ea typeface="Calibri"/>
                <a:cs typeface="Calibri"/>
                <a:sym typeface="Calibri"/>
              </a:defRPr>
            </a:lvl7pPr>
            <a:lvl8pPr indent="0" lvl="7" marL="0" marR="0" algn="r">
              <a:spcBef>
                <a:spcPts val="0"/>
              </a:spcBef>
              <a:buNone/>
              <a:defRPr b="0" i="0" sz="900" u="none" cap="none" strike="noStrike">
                <a:solidFill>
                  <a:schemeClr val="dk1"/>
                </a:solidFill>
                <a:latin typeface="Calibri"/>
                <a:ea typeface="Calibri"/>
                <a:cs typeface="Calibri"/>
                <a:sym typeface="Calibri"/>
              </a:defRPr>
            </a:lvl8pPr>
            <a:lvl9pPr indent="0" lvl="8" marL="0" marR="0" algn="r">
              <a:spcBef>
                <a:spcPts val="0"/>
              </a:spcBef>
              <a:buNone/>
              <a:defRPr b="0" i="0" sz="9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57"/>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4000"/>
              <a:buFont typeface="Avenir"/>
              <a:buNone/>
              <a:defRPr sz="4000">
                <a:solidFill>
                  <a:srgbClr val="009394"/>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1" sz="3200" u="none" cap="none" strike="noStrike">
                <a:solidFill>
                  <a:srgbClr val="888888"/>
                </a:solidFill>
                <a:latin typeface="Avenir"/>
                <a:ea typeface="Avenir"/>
                <a:cs typeface="Avenir"/>
                <a:sym typeface="Avenir"/>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1" name="Google Shape;31;p57"/>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7"/>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7"/>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dk1"/>
                </a:solidFill>
                <a:latin typeface="Calibri"/>
                <a:ea typeface="Calibri"/>
                <a:cs typeface="Calibri"/>
                <a:sym typeface="Calibri"/>
              </a:defRPr>
            </a:lvl1pPr>
            <a:lvl2pPr indent="0" lvl="1" marL="0" algn="r">
              <a:spcBef>
                <a:spcPts val="0"/>
              </a:spcBef>
              <a:buNone/>
              <a:defRPr b="0" i="0" sz="900" u="none" cap="none" strike="noStrike">
                <a:solidFill>
                  <a:schemeClr val="dk1"/>
                </a:solidFill>
                <a:latin typeface="Calibri"/>
                <a:ea typeface="Calibri"/>
                <a:cs typeface="Calibri"/>
                <a:sym typeface="Calibri"/>
              </a:defRPr>
            </a:lvl2pPr>
            <a:lvl3pPr indent="0" lvl="2" marL="0" algn="r">
              <a:spcBef>
                <a:spcPts val="0"/>
              </a:spcBef>
              <a:buNone/>
              <a:defRPr b="0" i="0" sz="900" u="none" cap="none" strike="noStrike">
                <a:solidFill>
                  <a:schemeClr val="dk1"/>
                </a:solidFill>
                <a:latin typeface="Calibri"/>
                <a:ea typeface="Calibri"/>
                <a:cs typeface="Calibri"/>
                <a:sym typeface="Calibri"/>
              </a:defRPr>
            </a:lvl3pPr>
            <a:lvl4pPr indent="0" lvl="3" marL="0" algn="r">
              <a:spcBef>
                <a:spcPts val="0"/>
              </a:spcBef>
              <a:buNone/>
              <a:defRPr b="0" i="0" sz="900" u="none" cap="none" strike="noStrike">
                <a:solidFill>
                  <a:schemeClr val="dk1"/>
                </a:solidFill>
                <a:latin typeface="Calibri"/>
                <a:ea typeface="Calibri"/>
                <a:cs typeface="Calibri"/>
                <a:sym typeface="Calibri"/>
              </a:defRPr>
            </a:lvl4pPr>
            <a:lvl5pPr indent="0" lvl="4" marL="0" algn="r">
              <a:spcBef>
                <a:spcPts val="0"/>
              </a:spcBef>
              <a:buNone/>
              <a:defRPr b="0" i="0" sz="900" u="none" cap="none" strike="noStrike">
                <a:solidFill>
                  <a:schemeClr val="dk1"/>
                </a:solidFill>
                <a:latin typeface="Calibri"/>
                <a:ea typeface="Calibri"/>
                <a:cs typeface="Calibri"/>
                <a:sym typeface="Calibri"/>
              </a:defRPr>
            </a:lvl5pPr>
            <a:lvl6pPr indent="0" lvl="5" marL="0" algn="r">
              <a:spcBef>
                <a:spcPts val="0"/>
              </a:spcBef>
              <a:buNone/>
              <a:defRPr b="0" i="0" sz="900" u="none" cap="none" strike="noStrike">
                <a:solidFill>
                  <a:schemeClr val="dk1"/>
                </a:solidFill>
                <a:latin typeface="Calibri"/>
                <a:ea typeface="Calibri"/>
                <a:cs typeface="Calibri"/>
                <a:sym typeface="Calibri"/>
              </a:defRPr>
            </a:lvl6pPr>
            <a:lvl7pPr indent="0" lvl="6" marL="0" algn="r">
              <a:spcBef>
                <a:spcPts val="0"/>
              </a:spcBef>
              <a:buNone/>
              <a:defRPr b="0" i="0" sz="900" u="none" cap="none" strike="noStrike">
                <a:solidFill>
                  <a:schemeClr val="dk1"/>
                </a:solidFill>
                <a:latin typeface="Calibri"/>
                <a:ea typeface="Calibri"/>
                <a:cs typeface="Calibri"/>
                <a:sym typeface="Calibri"/>
              </a:defRPr>
            </a:lvl7pPr>
            <a:lvl8pPr indent="0" lvl="7" marL="0" algn="r">
              <a:spcBef>
                <a:spcPts val="0"/>
              </a:spcBef>
              <a:buNone/>
              <a:defRPr b="0" i="0" sz="900" u="none" cap="none" strike="noStrike">
                <a:solidFill>
                  <a:schemeClr val="dk1"/>
                </a:solidFill>
                <a:latin typeface="Calibri"/>
                <a:ea typeface="Calibri"/>
                <a:cs typeface="Calibri"/>
                <a:sym typeface="Calibri"/>
              </a:defRPr>
            </a:lvl8pPr>
            <a:lvl9pPr indent="0" lvl="8" marL="0" algn="r">
              <a:spcBef>
                <a:spcPts val="0"/>
              </a:spcBef>
              <a:buNone/>
              <a:defRPr b="0" i="0" sz="9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58"/>
          <p:cNvSpPr txBox="1"/>
          <p:nvPr>
            <p:ph type="title"/>
          </p:nvPr>
        </p:nvSpPr>
        <p:spPr>
          <a:xfrm>
            <a:off x="609600" y="776287"/>
            <a:ext cx="10744200" cy="67151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8"/>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8"/>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8"/>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8"/>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888888"/>
              </a:buClr>
              <a:buSzPts val="900"/>
              <a:buFont typeface="Avenir"/>
              <a:buNone/>
              <a:defRPr b="0" i="0" sz="9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nd Content">
  <p:cSld name="Titel and Content">
    <p:spTree>
      <p:nvGrpSpPr>
        <p:cNvPr id="40" name="Shape 40"/>
        <p:cNvGrpSpPr/>
        <p:nvPr/>
      </p:nvGrpSpPr>
      <p:grpSpPr>
        <a:xfrm>
          <a:off x="0" y="0"/>
          <a:ext cx="0" cy="0"/>
          <a:chOff x="0" y="0"/>
          <a:chExt cx="0" cy="0"/>
        </a:xfrm>
      </p:grpSpPr>
      <p:sp>
        <p:nvSpPr>
          <p:cNvPr id="41" name="Google Shape;41;p59"/>
          <p:cNvSpPr txBox="1"/>
          <p:nvPr>
            <p:ph type="title"/>
          </p:nvPr>
        </p:nvSpPr>
        <p:spPr>
          <a:xfrm>
            <a:off x="719668" y="305999"/>
            <a:ext cx="11091373" cy="802800"/>
          </a:xfrm>
          <a:prstGeom prst="rect">
            <a:avLst/>
          </a:prstGeom>
          <a:noFill/>
          <a:ln>
            <a:noFill/>
          </a:ln>
        </p:spPr>
        <p:txBody>
          <a:bodyPr anchorCtr="0" anchor="t" bIns="45700" lIns="91425" spcFirstLastPara="1" rIns="91425" wrap="square" tIns="126000">
            <a:normAutofit/>
          </a:bodyPr>
          <a:lstStyle>
            <a:lvl1pPr lvl="0" algn="l">
              <a:lnSpc>
                <a:spcPct val="75000"/>
              </a:lnSpc>
              <a:spcBef>
                <a:spcPts val="0"/>
              </a:spcBef>
              <a:spcAft>
                <a:spcPts val="0"/>
              </a:spcAft>
              <a:buClr>
                <a:schemeClr val="accent4"/>
              </a:buClr>
              <a:buSzPts val="2000"/>
              <a:buFont typeface="Avenir"/>
              <a:buNone/>
              <a:defRPr>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Subtitle" id="42" name="Google Shape;42;p59" title="Subtitle"/>
          <p:cNvSpPr txBox="1"/>
          <p:nvPr>
            <p:ph idx="1" type="body"/>
          </p:nvPr>
        </p:nvSpPr>
        <p:spPr>
          <a:xfrm>
            <a:off x="720000" y="738557"/>
            <a:ext cx="11081856" cy="36757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5000"/>
              </a:lnSpc>
              <a:spcBef>
                <a:spcPts val="300"/>
              </a:spcBef>
              <a:spcAft>
                <a:spcPts val="0"/>
              </a:spcAft>
              <a:buClr>
                <a:schemeClr val="dk1"/>
              </a:buClr>
              <a:buSzPts val="1500"/>
              <a:buFont typeface="Arial"/>
              <a:buNone/>
              <a:defRPr b="0" i="1" sz="15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59"/>
          <p:cNvSpPr txBox="1"/>
          <p:nvPr>
            <p:ph idx="2" type="body"/>
          </p:nvPr>
        </p:nvSpPr>
        <p:spPr>
          <a:xfrm>
            <a:off x="698502" y="1346200"/>
            <a:ext cx="11112540" cy="494032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6"/>
              </a:buClr>
              <a:buSzPts val="3200"/>
              <a:buFont typeface="Arial"/>
              <a:buChar char="•"/>
              <a:defRPr b="0" i="0" sz="3200" u="none" cap="none" strike="noStrike">
                <a:solidFill>
                  <a:schemeClr val="accent6"/>
                </a:solidFill>
                <a:latin typeface="Calibri"/>
                <a:ea typeface="Calibri"/>
                <a:cs typeface="Calibri"/>
                <a:sym typeface="Calibri"/>
              </a:defRPr>
            </a:lvl1pPr>
            <a:lvl2pPr indent="-406400" lvl="1" marL="914400" marR="0" rtl="0" algn="l">
              <a:spcBef>
                <a:spcPts val="560"/>
              </a:spcBef>
              <a:spcAft>
                <a:spcPts val="0"/>
              </a:spcAft>
              <a:buClr>
                <a:schemeClr val="accent6"/>
              </a:buClr>
              <a:buSzPts val="2800"/>
              <a:buFont typeface="Arial"/>
              <a:buChar char="–"/>
              <a:defRPr b="0" i="0" sz="2800" u="none" cap="none" strike="noStrike">
                <a:solidFill>
                  <a:schemeClr val="accent6"/>
                </a:solidFill>
                <a:latin typeface="Calibri"/>
                <a:ea typeface="Calibri"/>
                <a:cs typeface="Calibri"/>
                <a:sym typeface="Calibri"/>
              </a:defRPr>
            </a:lvl2pPr>
            <a:lvl3pPr indent="-381000" lvl="2" marL="1371600" marR="0" rtl="0" algn="l">
              <a:spcBef>
                <a:spcPts val="480"/>
              </a:spcBef>
              <a:spcAft>
                <a:spcPts val="0"/>
              </a:spcAft>
              <a:buClr>
                <a:schemeClr val="accent6"/>
              </a:buClr>
              <a:buSzPts val="2400"/>
              <a:buFont typeface="Arial"/>
              <a:buChar char="•"/>
              <a:defRPr b="0" i="0" sz="2400" u="none" cap="none" strike="noStrike">
                <a:solidFill>
                  <a:schemeClr val="accent6"/>
                </a:solidFill>
                <a:latin typeface="Calibri"/>
                <a:ea typeface="Calibri"/>
                <a:cs typeface="Calibri"/>
                <a:sym typeface="Calibri"/>
              </a:defRPr>
            </a:lvl3pPr>
            <a:lvl4pPr indent="-355600" lvl="3" marL="1828800" marR="0" rtl="0" algn="l">
              <a:spcBef>
                <a:spcPts val="400"/>
              </a:spcBef>
              <a:spcAft>
                <a:spcPts val="0"/>
              </a:spcAft>
              <a:buClr>
                <a:schemeClr val="accent6"/>
              </a:buClr>
              <a:buSzPts val="2000"/>
              <a:buFont typeface="Arial"/>
              <a:buChar char="–"/>
              <a:defRPr b="0" i="0" sz="2000" u="none" cap="none" strike="noStrike">
                <a:solidFill>
                  <a:schemeClr val="accent6"/>
                </a:solidFill>
                <a:latin typeface="Calibri"/>
                <a:ea typeface="Calibri"/>
                <a:cs typeface="Calibri"/>
                <a:sym typeface="Calibri"/>
              </a:defRPr>
            </a:lvl4pPr>
            <a:lvl5pPr indent="-355600" lvl="4" marL="2286000" marR="0" rtl="0" algn="l">
              <a:spcBef>
                <a:spcPts val="400"/>
              </a:spcBef>
              <a:spcAft>
                <a:spcPts val="0"/>
              </a:spcAft>
              <a:buClr>
                <a:schemeClr val="accent6"/>
              </a:buClr>
              <a:buSzPts val="2000"/>
              <a:buFont typeface="Arial"/>
              <a:buChar char="»"/>
              <a:defRPr b="0" i="0" sz="2000" u="none" cap="none" strike="noStrike">
                <a:solidFill>
                  <a:schemeClr val="accent6"/>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 name="Google Shape;44;p59"/>
          <p:cNvSpPr txBox="1"/>
          <p:nvPr>
            <p:ph idx="11" type="ftr"/>
          </p:nvPr>
        </p:nvSpPr>
        <p:spPr>
          <a:xfrm>
            <a:off x="916517" y="6402389"/>
            <a:ext cx="8636000" cy="2508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75">
                <a:solidFill>
                  <a:srgbClr val="7F7F7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9"/>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675">
                <a:solidFill>
                  <a:srgbClr val="7F7F7F"/>
                </a:solidFill>
                <a:latin typeface="Calibri"/>
                <a:ea typeface="Calibri"/>
                <a:cs typeface="Calibri"/>
                <a:sym typeface="Calibri"/>
              </a:defRPr>
            </a:lvl1pPr>
            <a:lvl2pPr indent="0" lvl="1" marL="0" marR="0" algn="r">
              <a:spcBef>
                <a:spcPts val="0"/>
              </a:spcBef>
              <a:buNone/>
              <a:defRPr b="0" i="0" sz="675">
                <a:solidFill>
                  <a:srgbClr val="7F7F7F"/>
                </a:solidFill>
                <a:latin typeface="Calibri"/>
                <a:ea typeface="Calibri"/>
                <a:cs typeface="Calibri"/>
                <a:sym typeface="Calibri"/>
              </a:defRPr>
            </a:lvl2pPr>
            <a:lvl3pPr indent="0" lvl="2" marL="0" marR="0" algn="r">
              <a:spcBef>
                <a:spcPts val="0"/>
              </a:spcBef>
              <a:buNone/>
              <a:defRPr b="0" i="0" sz="675">
                <a:solidFill>
                  <a:srgbClr val="7F7F7F"/>
                </a:solidFill>
                <a:latin typeface="Calibri"/>
                <a:ea typeface="Calibri"/>
                <a:cs typeface="Calibri"/>
                <a:sym typeface="Calibri"/>
              </a:defRPr>
            </a:lvl3pPr>
            <a:lvl4pPr indent="0" lvl="3" marL="0" marR="0" algn="r">
              <a:spcBef>
                <a:spcPts val="0"/>
              </a:spcBef>
              <a:buNone/>
              <a:defRPr b="0" i="0" sz="675">
                <a:solidFill>
                  <a:srgbClr val="7F7F7F"/>
                </a:solidFill>
                <a:latin typeface="Calibri"/>
                <a:ea typeface="Calibri"/>
                <a:cs typeface="Calibri"/>
                <a:sym typeface="Calibri"/>
              </a:defRPr>
            </a:lvl4pPr>
            <a:lvl5pPr indent="0" lvl="4" marL="0" marR="0" algn="r">
              <a:spcBef>
                <a:spcPts val="0"/>
              </a:spcBef>
              <a:buNone/>
              <a:defRPr b="0" i="0" sz="675">
                <a:solidFill>
                  <a:srgbClr val="7F7F7F"/>
                </a:solidFill>
                <a:latin typeface="Calibri"/>
                <a:ea typeface="Calibri"/>
                <a:cs typeface="Calibri"/>
                <a:sym typeface="Calibri"/>
              </a:defRPr>
            </a:lvl5pPr>
            <a:lvl6pPr indent="0" lvl="5" marL="0" marR="0" algn="r">
              <a:spcBef>
                <a:spcPts val="0"/>
              </a:spcBef>
              <a:buNone/>
              <a:defRPr b="0" i="0" sz="675">
                <a:solidFill>
                  <a:srgbClr val="7F7F7F"/>
                </a:solidFill>
                <a:latin typeface="Calibri"/>
                <a:ea typeface="Calibri"/>
                <a:cs typeface="Calibri"/>
                <a:sym typeface="Calibri"/>
              </a:defRPr>
            </a:lvl6pPr>
            <a:lvl7pPr indent="0" lvl="6" marL="0" marR="0" algn="r">
              <a:spcBef>
                <a:spcPts val="0"/>
              </a:spcBef>
              <a:buNone/>
              <a:defRPr b="0" i="0" sz="675">
                <a:solidFill>
                  <a:srgbClr val="7F7F7F"/>
                </a:solidFill>
                <a:latin typeface="Calibri"/>
                <a:ea typeface="Calibri"/>
                <a:cs typeface="Calibri"/>
                <a:sym typeface="Calibri"/>
              </a:defRPr>
            </a:lvl7pPr>
            <a:lvl8pPr indent="0" lvl="7" marL="0" marR="0" algn="r">
              <a:spcBef>
                <a:spcPts val="0"/>
              </a:spcBef>
              <a:buNone/>
              <a:defRPr b="0" i="0" sz="675">
                <a:solidFill>
                  <a:srgbClr val="7F7F7F"/>
                </a:solidFill>
                <a:latin typeface="Calibri"/>
                <a:ea typeface="Calibri"/>
                <a:cs typeface="Calibri"/>
                <a:sym typeface="Calibri"/>
              </a:defRPr>
            </a:lvl8pPr>
            <a:lvl9pPr indent="0" lvl="8" marL="0" marR="0" algn="r">
              <a:spcBef>
                <a:spcPts val="0"/>
              </a:spcBef>
              <a:buNone/>
              <a:defRPr b="0" i="0" sz="675">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Web">
  <p:cSld name="1_Title and Content_Web">
    <p:spTree>
      <p:nvGrpSpPr>
        <p:cNvPr id="46" name="Shape 46"/>
        <p:cNvGrpSpPr/>
        <p:nvPr/>
      </p:nvGrpSpPr>
      <p:grpSpPr>
        <a:xfrm>
          <a:off x="0" y="0"/>
          <a:ext cx="0" cy="0"/>
          <a:chOff x="0" y="0"/>
          <a:chExt cx="0" cy="0"/>
        </a:xfrm>
      </p:grpSpPr>
      <p:sp>
        <p:nvSpPr>
          <p:cNvPr id="47" name="Google Shape;47;p60"/>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0"/>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0"/>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60"/>
          <p:cNvSpPr txBox="1"/>
          <p:nvPr>
            <p:ph idx="1" type="body"/>
          </p:nvPr>
        </p:nvSpPr>
        <p:spPr>
          <a:xfrm>
            <a:off x="609600" y="1524000"/>
            <a:ext cx="8001000" cy="2286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60"/>
          <p:cNvSpPr txBox="1"/>
          <p:nvPr>
            <p:ph idx="2" type="body"/>
          </p:nvPr>
        </p:nvSpPr>
        <p:spPr>
          <a:xfrm>
            <a:off x="8763000" y="1524000"/>
            <a:ext cx="2819400" cy="2286000"/>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8450" lvl="3" marL="1828800" marR="0" rtl="0" algn="l">
              <a:spcBef>
                <a:spcPts val="22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p60"/>
          <p:cNvSpPr txBox="1"/>
          <p:nvPr>
            <p:ph idx="3" type="body"/>
          </p:nvPr>
        </p:nvSpPr>
        <p:spPr>
          <a:xfrm>
            <a:off x="8763000" y="3916362"/>
            <a:ext cx="2819400" cy="22860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60"/>
          <p:cNvSpPr txBox="1"/>
          <p:nvPr>
            <p:ph idx="4" type="body"/>
          </p:nvPr>
        </p:nvSpPr>
        <p:spPr>
          <a:xfrm>
            <a:off x="588085" y="3916362"/>
            <a:ext cx="8022516" cy="2286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60"/>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_Web">
  <p:cSld name="3_Title and Content_Web">
    <p:spTree>
      <p:nvGrpSpPr>
        <p:cNvPr id="55" name="Shape 55"/>
        <p:cNvGrpSpPr/>
        <p:nvPr/>
      </p:nvGrpSpPr>
      <p:grpSpPr>
        <a:xfrm>
          <a:off x="0" y="0"/>
          <a:ext cx="0" cy="0"/>
          <a:chOff x="0" y="0"/>
          <a:chExt cx="0" cy="0"/>
        </a:xfrm>
      </p:grpSpPr>
      <p:sp>
        <p:nvSpPr>
          <p:cNvPr id="56" name="Google Shape;56;p61"/>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1"/>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1"/>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61"/>
          <p:cNvSpPr txBox="1"/>
          <p:nvPr>
            <p:ph idx="1" type="body"/>
          </p:nvPr>
        </p:nvSpPr>
        <p:spPr>
          <a:xfrm>
            <a:off x="609600" y="1524000"/>
            <a:ext cx="7391400" cy="2286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61"/>
          <p:cNvSpPr txBox="1"/>
          <p:nvPr>
            <p:ph idx="2" type="body"/>
          </p:nvPr>
        </p:nvSpPr>
        <p:spPr>
          <a:xfrm>
            <a:off x="588084" y="3916362"/>
            <a:ext cx="7412915" cy="22860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Calibri"/>
              <a:buAutoNum type="arabicPeriod"/>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Calibri"/>
              <a:buAutoNum type="alphaLcPeriod"/>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61"/>
          <p:cNvSpPr txBox="1"/>
          <p:nvPr>
            <p:ph idx="3" type="body"/>
          </p:nvPr>
        </p:nvSpPr>
        <p:spPr>
          <a:xfrm>
            <a:off x="8153400" y="1524000"/>
            <a:ext cx="3429000" cy="4678362"/>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61"/>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0" st="0"/>
                                            </p:txEl>
                                          </p:spTgt>
                                        </p:tgtEl>
                                        <p:attrNameLst>
                                          <p:attrName>style.visibility</p:attrName>
                                        </p:attrNameLst>
                                      </p:cBhvr>
                                      <p:to>
                                        <p:strVal val="visible"/>
                                      </p:to>
                                    </p:set>
                                    <p:animEffect filter="fade" transition="in">
                                      <p:cBhvr>
                                        <p:cTn dur="500"/>
                                        <p:tgtEl>
                                          <p:spTgt spid="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1" st="1"/>
                                            </p:txEl>
                                          </p:spTgt>
                                        </p:tgtEl>
                                        <p:attrNameLst>
                                          <p:attrName>style.visibility</p:attrName>
                                        </p:attrNameLst>
                                      </p:cBhvr>
                                      <p:to>
                                        <p:strVal val="visible"/>
                                      </p:to>
                                    </p:set>
                                    <p:animEffect filter="fade" transition="in">
                                      <p:cBhvr>
                                        <p:cTn dur="500"/>
                                        <p:tgtEl>
                                          <p:spTgt spid="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2" st="2"/>
                                            </p:txEl>
                                          </p:spTgt>
                                        </p:tgtEl>
                                        <p:attrNameLst>
                                          <p:attrName>style.visibility</p:attrName>
                                        </p:attrNameLst>
                                      </p:cBhvr>
                                      <p:to>
                                        <p:strVal val="visible"/>
                                      </p:to>
                                    </p:set>
                                    <p:animEffect filter="fade" transition="in">
                                      <p:cBhvr>
                                        <p:cTn dur="500"/>
                                        <p:tgtEl>
                                          <p:spTgt spid="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3" st="3"/>
                                            </p:txEl>
                                          </p:spTgt>
                                        </p:tgtEl>
                                        <p:attrNameLst>
                                          <p:attrName>style.visibility</p:attrName>
                                        </p:attrNameLst>
                                      </p:cBhvr>
                                      <p:to>
                                        <p:strVal val="visible"/>
                                      </p:to>
                                    </p:set>
                                    <p:animEffect filter="fade" transition="in">
                                      <p:cBhvr>
                                        <p:cTn dur="500"/>
                                        <p:tgtEl>
                                          <p:spTgt spid="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4" st="4"/>
                                            </p:txEl>
                                          </p:spTgt>
                                        </p:tgtEl>
                                        <p:attrNameLst>
                                          <p:attrName>style.visibility</p:attrName>
                                        </p:attrNameLst>
                                      </p:cBhvr>
                                      <p:to>
                                        <p:strVal val="visible"/>
                                      </p:to>
                                    </p:set>
                                    <p:animEffect filter="fade" transition="in">
                                      <p:cBhvr>
                                        <p:cTn dur="500"/>
                                        <p:tgtEl>
                                          <p:spTgt spid="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5" st="5"/>
                                            </p:txEl>
                                          </p:spTgt>
                                        </p:tgtEl>
                                        <p:attrNameLst>
                                          <p:attrName>style.visibility</p:attrName>
                                        </p:attrNameLst>
                                      </p:cBhvr>
                                      <p:to>
                                        <p:strVal val="visible"/>
                                      </p:to>
                                    </p:set>
                                    <p:animEffect filter="fade" transition="in">
                                      <p:cBhvr>
                                        <p:cTn dur="500"/>
                                        <p:tgtEl>
                                          <p:spTgt spid="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6" st="6"/>
                                            </p:txEl>
                                          </p:spTgt>
                                        </p:tgtEl>
                                        <p:attrNameLst>
                                          <p:attrName>style.visibility</p:attrName>
                                        </p:attrNameLst>
                                      </p:cBhvr>
                                      <p:to>
                                        <p:strVal val="visible"/>
                                      </p:to>
                                    </p:set>
                                    <p:animEffect filter="fade" transition="in">
                                      <p:cBhvr>
                                        <p:cTn dur="500"/>
                                        <p:tgtEl>
                                          <p:spTgt spid="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7" st="7"/>
                                            </p:txEl>
                                          </p:spTgt>
                                        </p:tgtEl>
                                        <p:attrNameLst>
                                          <p:attrName>style.visibility</p:attrName>
                                        </p:attrNameLst>
                                      </p:cBhvr>
                                      <p:to>
                                        <p:strVal val="visible"/>
                                      </p:to>
                                    </p:set>
                                    <p:animEffect filter="fade" transition="in">
                                      <p:cBhvr>
                                        <p:cTn dur="500"/>
                                        <p:tgtEl>
                                          <p:spTgt spid="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xEl>
                                              <p:pRg end="8" st="8"/>
                                            </p:txEl>
                                          </p:spTgt>
                                        </p:tgtEl>
                                        <p:attrNameLst>
                                          <p:attrName>style.visibility</p:attrName>
                                        </p:attrNameLst>
                                      </p:cBhvr>
                                      <p:to>
                                        <p:strVal val="visible"/>
                                      </p:to>
                                    </p:set>
                                    <p:animEffect filter="fade" transition="in">
                                      <p:cBhvr>
                                        <p:cTn dur="500"/>
                                        <p:tgtEl>
                                          <p:spTgt spid="5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500"/>
                                        <p:tgtEl>
                                          <p:spTgt spid="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500"/>
                                        <p:tgtEl>
                                          <p:spTgt spid="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500"/>
                                        <p:tgtEl>
                                          <p:spTgt spid="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3" st="3"/>
                                            </p:txEl>
                                          </p:spTgt>
                                        </p:tgtEl>
                                        <p:attrNameLst>
                                          <p:attrName>style.visibility</p:attrName>
                                        </p:attrNameLst>
                                      </p:cBhvr>
                                      <p:to>
                                        <p:strVal val="visible"/>
                                      </p:to>
                                    </p:set>
                                    <p:animEffect filter="fade" transition="in">
                                      <p:cBhvr>
                                        <p:cTn dur="500"/>
                                        <p:tgtEl>
                                          <p:spTgt spid="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4" st="4"/>
                                            </p:txEl>
                                          </p:spTgt>
                                        </p:tgtEl>
                                        <p:attrNameLst>
                                          <p:attrName>style.visibility</p:attrName>
                                        </p:attrNameLst>
                                      </p:cBhvr>
                                      <p:to>
                                        <p:strVal val="visible"/>
                                      </p:to>
                                    </p:set>
                                    <p:animEffect filter="fade" transition="in">
                                      <p:cBhvr>
                                        <p:cTn dur="500"/>
                                        <p:tgtEl>
                                          <p:spTgt spid="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5" st="5"/>
                                            </p:txEl>
                                          </p:spTgt>
                                        </p:tgtEl>
                                        <p:attrNameLst>
                                          <p:attrName>style.visibility</p:attrName>
                                        </p:attrNameLst>
                                      </p:cBhvr>
                                      <p:to>
                                        <p:strVal val="visible"/>
                                      </p:to>
                                    </p:set>
                                    <p:animEffect filter="fade" transition="in">
                                      <p:cBhvr>
                                        <p:cTn dur="500"/>
                                        <p:tgtEl>
                                          <p:spTgt spid="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6" st="6"/>
                                            </p:txEl>
                                          </p:spTgt>
                                        </p:tgtEl>
                                        <p:attrNameLst>
                                          <p:attrName>style.visibility</p:attrName>
                                        </p:attrNameLst>
                                      </p:cBhvr>
                                      <p:to>
                                        <p:strVal val="visible"/>
                                      </p:to>
                                    </p:set>
                                    <p:animEffect filter="fade" transition="in">
                                      <p:cBhvr>
                                        <p:cTn dur="500"/>
                                        <p:tgtEl>
                                          <p:spTgt spid="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7" st="7"/>
                                            </p:txEl>
                                          </p:spTgt>
                                        </p:tgtEl>
                                        <p:attrNameLst>
                                          <p:attrName>style.visibility</p:attrName>
                                        </p:attrNameLst>
                                      </p:cBhvr>
                                      <p:to>
                                        <p:strVal val="visible"/>
                                      </p:to>
                                    </p:set>
                                    <p:animEffect filter="fade" transition="in">
                                      <p:cBhvr>
                                        <p:cTn dur="500"/>
                                        <p:tgtEl>
                                          <p:spTgt spid="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8" st="8"/>
                                            </p:txEl>
                                          </p:spTgt>
                                        </p:tgtEl>
                                        <p:attrNameLst>
                                          <p:attrName>style.visibility</p:attrName>
                                        </p:attrNameLst>
                                      </p:cBhvr>
                                      <p:to>
                                        <p:strVal val="visible"/>
                                      </p:to>
                                    </p:set>
                                    <p:animEffect filter="fade" transition="in">
                                      <p:cBhvr>
                                        <p:cTn dur="500"/>
                                        <p:tgtEl>
                                          <p:spTgt spid="6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_Web">
  <p:cSld name="2_Title and Content_Web">
    <p:spTree>
      <p:nvGrpSpPr>
        <p:cNvPr id="63" name="Shape 63"/>
        <p:cNvGrpSpPr/>
        <p:nvPr/>
      </p:nvGrpSpPr>
      <p:grpSpPr>
        <a:xfrm>
          <a:off x="0" y="0"/>
          <a:ext cx="0" cy="0"/>
          <a:chOff x="0" y="0"/>
          <a:chExt cx="0" cy="0"/>
        </a:xfrm>
      </p:grpSpPr>
      <p:sp>
        <p:nvSpPr>
          <p:cNvPr id="64" name="Google Shape;64;p62"/>
          <p:cNvSpPr txBox="1"/>
          <p:nvPr>
            <p:ph idx="1" type="body"/>
          </p:nvPr>
        </p:nvSpPr>
        <p:spPr>
          <a:xfrm>
            <a:off x="609600" y="1550187"/>
            <a:ext cx="7239000" cy="457597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alibri"/>
              <a:buAutoNum type="arabicPeriod"/>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AutoNum type="alphaLcPeriod"/>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62"/>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2"/>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2"/>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62"/>
          <p:cNvSpPr txBox="1"/>
          <p:nvPr>
            <p:ph idx="2" type="body"/>
          </p:nvPr>
        </p:nvSpPr>
        <p:spPr>
          <a:xfrm>
            <a:off x="8001000" y="1550186"/>
            <a:ext cx="3581400" cy="4575979"/>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 name="Google Shape;69;p62"/>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Effect filter="fade" transition="in">
                                      <p:cBhvr>
                                        <p:cTn dur="250"/>
                                        <p:tgtEl>
                                          <p:spTgt spid="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Effect filter="fade" transition="in">
                                      <p:cBhvr>
                                        <p:cTn dur="250"/>
                                        <p:tgtEl>
                                          <p:spTgt spid="6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Effect filter="fade" transition="in">
                                      <p:cBhvr>
                                        <p:cTn dur="250"/>
                                        <p:tgtEl>
                                          <p:spTgt spid="6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Effect filter="fade" transition="in">
                                      <p:cBhvr>
                                        <p:cTn dur="250"/>
                                        <p:tgtEl>
                                          <p:spTgt spid="6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Effect filter="fade" transition="in">
                                      <p:cBhvr>
                                        <p:cTn dur="250"/>
                                        <p:tgtEl>
                                          <p:spTgt spid="6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5" st="5"/>
                                            </p:txEl>
                                          </p:spTgt>
                                        </p:tgtEl>
                                        <p:attrNameLst>
                                          <p:attrName>style.visibility</p:attrName>
                                        </p:attrNameLst>
                                      </p:cBhvr>
                                      <p:to>
                                        <p:strVal val="visible"/>
                                      </p:to>
                                    </p:set>
                                    <p:animEffect filter="fade" transition="in">
                                      <p:cBhvr>
                                        <p:cTn dur="250"/>
                                        <p:tgtEl>
                                          <p:spTgt spid="6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6" st="6"/>
                                            </p:txEl>
                                          </p:spTgt>
                                        </p:tgtEl>
                                        <p:attrNameLst>
                                          <p:attrName>style.visibility</p:attrName>
                                        </p:attrNameLst>
                                      </p:cBhvr>
                                      <p:to>
                                        <p:strVal val="visible"/>
                                      </p:to>
                                    </p:set>
                                    <p:animEffect filter="fade" transition="in">
                                      <p:cBhvr>
                                        <p:cTn dur="250"/>
                                        <p:tgtEl>
                                          <p:spTgt spid="6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7" st="7"/>
                                            </p:txEl>
                                          </p:spTgt>
                                        </p:tgtEl>
                                        <p:attrNameLst>
                                          <p:attrName>style.visibility</p:attrName>
                                        </p:attrNameLst>
                                      </p:cBhvr>
                                      <p:to>
                                        <p:strVal val="visible"/>
                                      </p:to>
                                    </p:set>
                                    <p:animEffect filter="fade" transition="in">
                                      <p:cBhvr>
                                        <p:cTn dur="250"/>
                                        <p:tgtEl>
                                          <p:spTgt spid="6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
                                            <p:txEl>
                                              <p:pRg end="8" st="8"/>
                                            </p:txEl>
                                          </p:spTgt>
                                        </p:tgtEl>
                                        <p:attrNameLst>
                                          <p:attrName>style.visibility</p:attrName>
                                        </p:attrNameLst>
                                      </p:cBhvr>
                                      <p:to>
                                        <p:strVal val="visible"/>
                                      </p:to>
                                    </p:set>
                                    <p:animEffect filter="fade" transition="in">
                                      <p:cBhvr>
                                        <p:cTn dur="250"/>
                                        <p:tgtEl>
                                          <p:spTgt spid="6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obile">
  <p:cSld name="Title and Content_Mobile">
    <p:spTree>
      <p:nvGrpSpPr>
        <p:cNvPr id="70" name="Shape 70"/>
        <p:cNvGrpSpPr/>
        <p:nvPr/>
      </p:nvGrpSpPr>
      <p:grpSpPr>
        <a:xfrm>
          <a:off x="0" y="0"/>
          <a:ext cx="0" cy="0"/>
          <a:chOff x="0" y="0"/>
          <a:chExt cx="0" cy="0"/>
        </a:xfrm>
      </p:grpSpPr>
      <p:sp>
        <p:nvSpPr>
          <p:cNvPr id="71" name="Google Shape;71;p63"/>
          <p:cNvSpPr txBox="1"/>
          <p:nvPr>
            <p:ph idx="1" type="body"/>
          </p:nvPr>
        </p:nvSpPr>
        <p:spPr>
          <a:xfrm>
            <a:off x="609600" y="1524003"/>
            <a:ext cx="10972800" cy="460216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Calibri"/>
              <a:buAutoNum type="arabicPeriod"/>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Calibri"/>
              <a:buAutoNum type="alphaLcPeriod"/>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Calibri"/>
              <a:buAutoNum type="alphaLcPeriod"/>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Calibri"/>
              <a:buAutoNum type="alphaLcPeriod"/>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 name="Google Shape;72;p63"/>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3"/>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3"/>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63"/>
          <p:cNvSpPr txBox="1"/>
          <p:nvPr>
            <p:ph type="title"/>
          </p:nvPr>
        </p:nvSpPr>
        <p:spPr>
          <a:xfrm>
            <a:off x="609600" y="796142"/>
            <a:ext cx="10972800" cy="6214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9394"/>
              </a:buClr>
              <a:buSzPts val="2000"/>
              <a:buFont typeface="Avenir"/>
              <a:buNone/>
              <a:defRPr sz="2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C:\Users\siddharthverma\AppData\Local\Microsoft\Windows\Temporary Internet Files\Content.Outlook\HQNE588E\Rise Standy.jpg" id="10" name="Google Shape;10;p54"/>
          <p:cNvPicPr preferRelativeResize="0"/>
          <p:nvPr/>
        </p:nvPicPr>
        <p:blipFill rotWithShape="1">
          <a:blip r:embed="rId1">
            <a:alphaModFix/>
          </a:blip>
          <a:srcRect b="0" l="0" r="0" t="0"/>
          <a:stretch/>
        </p:blipFill>
        <p:spPr>
          <a:xfrm>
            <a:off x="10292690" y="182606"/>
            <a:ext cx="1676399" cy="914401"/>
          </a:xfrm>
          <a:prstGeom prst="rect">
            <a:avLst/>
          </a:prstGeom>
          <a:noFill/>
          <a:ln>
            <a:noFill/>
          </a:ln>
        </p:spPr>
      </p:pic>
      <p:sp>
        <p:nvSpPr>
          <p:cNvPr id="11" name="Google Shape;11;p5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Calibri"/>
                <a:ea typeface="Calibri"/>
                <a:cs typeface="Calibri"/>
                <a:sym typeface="Calibri"/>
              </a:defRPr>
            </a:lvl1pPr>
            <a:lvl2pPr indent="0" lvl="1" marL="0" marR="0" rtl="0" algn="r">
              <a:spcBef>
                <a:spcPts val="0"/>
              </a:spcBef>
              <a:buNone/>
              <a:defRPr b="0" i="0" sz="900" u="none" cap="none" strike="noStrike">
                <a:solidFill>
                  <a:schemeClr val="dk1"/>
                </a:solidFill>
                <a:latin typeface="Calibri"/>
                <a:ea typeface="Calibri"/>
                <a:cs typeface="Calibri"/>
                <a:sym typeface="Calibri"/>
              </a:defRPr>
            </a:lvl2pPr>
            <a:lvl3pPr indent="0" lvl="2" marL="0" marR="0" rtl="0" algn="r">
              <a:spcBef>
                <a:spcPts val="0"/>
              </a:spcBef>
              <a:buNone/>
              <a:defRPr b="0" i="0" sz="900" u="none" cap="none" strike="noStrike">
                <a:solidFill>
                  <a:schemeClr val="dk1"/>
                </a:solidFill>
                <a:latin typeface="Calibri"/>
                <a:ea typeface="Calibri"/>
                <a:cs typeface="Calibri"/>
                <a:sym typeface="Calibri"/>
              </a:defRPr>
            </a:lvl3pPr>
            <a:lvl4pPr indent="0" lvl="3" marL="0" marR="0" rtl="0" algn="r">
              <a:spcBef>
                <a:spcPts val="0"/>
              </a:spcBef>
              <a:buNone/>
              <a:defRPr b="0" i="0" sz="900" u="none" cap="none" strike="noStrike">
                <a:solidFill>
                  <a:schemeClr val="dk1"/>
                </a:solidFill>
                <a:latin typeface="Calibri"/>
                <a:ea typeface="Calibri"/>
                <a:cs typeface="Calibri"/>
                <a:sym typeface="Calibri"/>
              </a:defRPr>
            </a:lvl4pPr>
            <a:lvl5pPr indent="0" lvl="4" marL="0" marR="0" rtl="0" algn="r">
              <a:spcBef>
                <a:spcPts val="0"/>
              </a:spcBef>
              <a:buNone/>
              <a:defRPr b="0" i="0" sz="900" u="none" cap="none" strike="noStrike">
                <a:solidFill>
                  <a:schemeClr val="dk1"/>
                </a:solidFill>
                <a:latin typeface="Calibri"/>
                <a:ea typeface="Calibri"/>
                <a:cs typeface="Calibri"/>
                <a:sym typeface="Calibri"/>
              </a:defRPr>
            </a:lvl5pPr>
            <a:lvl6pPr indent="0" lvl="5" marL="0" marR="0" rtl="0" algn="r">
              <a:spcBef>
                <a:spcPts val="0"/>
              </a:spcBef>
              <a:buNone/>
              <a:defRPr b="0" i="0" sz="900" u="none" cap="none" strike="noStrike">
                <a:solidFill>
                  <a:schemeClr val="dk1"/>
                </a:solidFill>
                <a:latin typeface="Calibri"/>
                <a:ea typeface="Calibri"/>
                <a:cs typeface="Calibri"/>
                <a:sym typeface="Calibri"/>
              </a:defRPr>
            </a:lvl6pPr>
            <a:lvl7pPr indent="0" lvl="6" marL="0" marR="0" rtl="0" algn="r">
              <a:spcBef>
                <a:spcPts val="0"/>
              </a:spcBef>
              <a:buNone/>
              <a:defRPr b="0" i="0" sz="900" u="none" cap="none" strike="noStrike">
                <a:solidFill>
                  <a:schemeClr val="dk1"/>
                </a:solidFill>
                <a:latin typeface="Calibri"/>
                <a:ea typeface="Calibri"/>
                <a:cs typeface="Calibri"/>
                <a:sym typeface="Calibri"/>
              </a:defRPr>
            </a:lvl7pPr>
            <a:lvl8pPr indent="0" lvl="7" marL="0" marR="0" rtl="0" algn="r">
              <a:spcBef>
                <a:spcPts val="0"/>
              </a:spcBef>
              <a:buNone/>
              <a:defRPr b="0" i="0" sz="900" u="none" cap="none" strike="noStrike">
                <a:solidFill>
                  <a:schemeClr val="dk1"/>
                </a:solidFill>
                <a:latin typeface="Calibri"/>
                <a:ea typeface="Calibri"/>
                <a:cs typeface="Calibri"/>
                <a:sym typeface="Calibri"/>
              </a:defRPr>
            </a:lvl8pPr>
            <a:lvl9pPr indent="0" lvl="8" marL="0" marR="0" rtl="0" algn="r">
              <a:spcBef>
                <a:spcPts val="0"/>
              </a:spcBef>
              <a:buNone/>
              <a:defRPr b="0" i="0" sz="9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54"/>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4"/>
          <p:cNvSpPr txBox="1"/>
          <p:nvPr>
            <p:ph type="title"/>
          </p:nvPr>
        </p:nvSpPr>
        <p:spPr>
          <a:xfrm>
            <a:off x="609600" y="776287"/>
            <a:ext cx="10744200" cy="67151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009394"/>
              </a:buClr>
              <a:buSzPts val="2000"/>
              <a:buFont typeface="Avenir"/>
              <a:buNone/>
              <a:defRPr b="0" i="0" sz="2000" u="none" cap="none" strike="noStrike">
                <a:solidFill>
                  <a:srgbClr val="009394"/>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54"/>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40.jp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71.png"/><Relationship Id="rId5"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58.png"/><Relationship Id="rId5" Type="http://schemas.openxmlformats.org/officeDocument/2006/relationships/image" Target="../media/image61.jpg"/><Relationship Id="rId6"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9.jp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 name="Shape 143"/>
        <p:cNvGrpSpPr/>
        <p:nvPr/>
      </p:nvGrpSpPr>
      <p:grpSpPr>
        <a:xfrm>
          <a:off x="0" y="0"/>
          <a:ext cx="0" cy="0"/>
          <a:chOff x="0" y="0"/>
          <a:chExt cx="0" cy="0"/>
        </a:xfrm>
      </p:grpSpPr>
      <p:sp>
        <p:nvSpPr>
          <p:cNvPr id="144" name="Google Shape;144;p1"/>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1"/>
          <p:cNvSpPr txBox="1"/>
          <p:nvPr>
            <p:ph idx="1" type="body"/>
          </p:nvPr>
        </p:nvSpPr>
        <p:spPr>
          <a:xfrm>
            <a:off x="1180029" y="2261938"/>
            <a:ext cx="9869773" cy="1694046"/>
          </a:xfrm>
          <a:prstGeom prst="rect">
            <a:avLst/>
          </a:prstGeom>
          <a:solidFill>
            <a:schemeClr val="lt1"/>
          </a:solidFill>
          <a:ln cap="flat" cmpd="sng" w="38100">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rgbClr val="00B050"/>
              </a:buClr>
              <a:buSzPts val="5000"/>
              <a:buNone/>
            </a:pPr>
            <a:r>
              <a:rPr b="1" lang="en-US" sz="5000">
                <a:solidFill>
                  <a:srgbClr val="00B050"/>
                </a:solidFill>
                <a:latin typeface="Calibri"/>
                <a:ea typeface="Calibri"/>
                <a:cs typeface="Calibri"/>
                <a:sym typeface="Calibri"/>
              </a:rPr>
              <a:t>Immunological Distinction between wP &amp; aP based Vaccine</a:t>
            </a:r>
            <a:endParaRPr sz="4400">
              <a:solidFill>
                <a:srgbClr val="00B050"/>
              </a:solidFill>
              <a:latin typeface="Calibri"/>
              <a:ea typeface="Calibri"/>
              <a:cs typeface="Calibri"/>
              <a:sym typeface="Calibri"/>
            </a:endParaRPr>
          </a:p>
          <a:p>
            <a:pPr indent="-177800" lvl="0" marL="457200" rtl="0" algn="l">
              <a:spcBef>
                <a:spcPts val="880"/>
              </a:spcBef>
              <a:spcAft>
                <a:spcPts val="0"/>
              </a:spcAft>
              <a:buClr>
                <a:schemeClr val="dk1"/>
              </a:buClr>
              <a:buSzPts val="4400"/>
              <a:buFont typeface="Calibri"/>
              <a:buNone/>
            </a:pPr>
            <a:r>
              <a:t/>
            </a:r>
            <a:endParaRPr sz="4400">
              <a:latin typeface="Calibri"/>
              <a:ea typeface="Calibri"/>
              <a:cs typeface="Calibri"/>
              <a:sym typeface="Calibri"/>
            </a:endParaRPr>
          </a:p>
          <a:p>
            <a:pPr indent="0" lvl="0" marL="0" rtl="0" algn="l">
              <a:spcBef>
                <a:spcPts val="880"/>
              </a:spcBef>
              <a:spcAft>
                <a:spcPts val="0"/>
              </a:spcAft>
              <a:buClr>
                <a:schemeClr val="dk1"/>
              </a:buClr>
              <a:buSzPts val="4400"/>
              <a:buNone/>
            </a:pPr>
            <a:r>
              <a:t/>
            </a:r>
            <a:endParaRPr sz="4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sp>
        <p:nvSpPr>
          <p:cNvPr id="281" name="Google Shape;281;p10"/>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Circulation Restricted.</a:t>
            </a:r>
            <a:endParaRPr/>
          </a:p>
        </p:txBody>
      </p:sp>
      <p:sp>
        <p:nvSpPr>
          <p:cNvPr id="282" name="Google Shape;282;p10"/>
          <p:cNvSpPr txBox="1"/>
          <p:nvPr>
            <p:ph idx="1" type="body"/>
          </p:nvPr>
        </p:nvSpPr>
        <p:spPr>
          <a:xfrm>
            <a:off x="832104" y="1771048"/>
            <a:ext cx="10852967" cy="3258152"/>
          </a:xfrm>
          <a:prstGeom prst="rect">
            <a:avLst/>
          </a:prstGeom>
          <a:solidFill>
            <a:schemeClr val="lt1"/>
          </a:solidFill>
          <a:ln cap="flat" cmpd="sng" w="38100">
            <a:solidFill>
              <a:srgbClr val="7030A0"/>
            </a:solidFill>
            <a:prstDash val="solid"/>
            <a:miter lim="800000"/>
            <a:headEnd len="sm" w="sm" type="none"/>
            <a:tailEnd len="sm" w="sm" type="none"/>
          </a:ln>
        </p:spPr>
        <p:txBody>
          <a:bodyPr anchorCtr="0" anchor="t" bIns="45700" lIns="91425" spcFirstLastPara="1" rIns="91425" wrap="square" tIns="45700">
            <a:normAutofit/>
          </a:bodyPr>
          <a:lstStyle/>
          <a:p>
            <a:pPr indent="-514350" lvl="1" marL="857250" rtl="0" algn="l">
              <a:spcBef>
                <a:spcPts val="0"/>
              </a:spcBef>
              <a:spcAft>
                <a:spcPts val="0"/>
              </a:spcAft>
              <a:buClr>
                <a:schemeClr val="dk1"/>
              </a:buClr>
              <a:buSzPts val="2800"/>
              <a:buFont typeface="Calibri"/>
              <a:buAutoNum type="arabicPeriod"/>
            </a:pPr>
            <a:r>
              <a:rPr lang="en-US" sz="2800"/>
              <a:t>Limited Antigenic Components in aP Vaccines</a:t>
            </a:r>
            <a:endParaRPr/>
          </a:p>
          <a:p>
            <a:pPr indent="-514350" lvl="1" marL="857250" rtl="0" algn="l">
              <a:spcBef>
                <a:spcPts val="560"/>
              </a:spcBef>
              <a:spcAft>
                <a:spcPts val="0"/>
              </a:spcAft>
              <a:buClr>
                <a:schemeClr val="dk1"/>
              </a:buClr>
              <a:buSzPts val="2800"/>
              <a:buFont typeface="Calibri"/>
              <a:buAutoNum type="arabicPeriod"/>
            </a:pPr>
            <a:r>
              <a:rPr lang="en-US" sz="2800"/>
              <a:t>Mismatch between Antigen in Vaccine and Current Antigen Strain (Pathogen Adaptation)</a:t>
            </a:r>
            <a:endParaRPr/>
          </a:p>
          <a:p>
            <a:pPr indent="-514350" lvl="1" marL="857250" rtl="0" algn="l">
              <a:spcBef>
                <a:spcPts val="560"/>
              </a:spcBef>
              <a:spcAft>
                <a:spcPts val="0"/>
              </a:spcAft>
              <a:buClr>
                <a:schemeClr val="dk1"/>
              </a:buClr>
              <a:buSzPts val="2800"/>
              <a:buFont typeface="Calibri"/>
              <a:buAutoNum type="arabicPeriod"/>
            </a:pPr>
            <a:r>
              <a:rPr lang="en-US" sz="2800"/>
              <a:t>Waning efficacy of acellular pertussis vaccine over time</a:t>
            </a:r>
            <a:endParaRPr/>
          </a:p>
          <a:p>
            <a:pPr indent="-514350" lvl="1" marL="857250" rtl="0" algn="l">
              <a:spcBef>
                <a:spcPts val="560"/>
              </a:spcBef>
              <a:spcAft>
                <a:spcPts val="0"/>
              </a:spcAft>
              <a:buClr>
                <a:schemeClr val="dk1"/>
              </a:buClr>
              <a:buSzPts val="2800"/>
              <a:buFont typeface="Calibri"/>
              <a:buAutoNum type="arabicPeriod"/>
            </a:pPr>
            <a:r>
              <a:rPr lang="en-US" sz="2800"/>
              <a:t>Shorter duration of protection with aP vaccines</a:t>
            </a:r>
            <a:endParaRPr/>
          </a:p>
          <a:p>
            <a:pPr indent="-514350" lvl="1" marL="857250" rtl="0" algn="l">
              <a:spcBef>
                <a:spcPts val="560"/>
              </a:spcBef>
              <a:spcAft>
                <a:spcPts val="0"/>
              </a:spcAft>
              <a:buClr>
                <a:schemeClr val="dk1"/>
              </a:buClr>
              <a:buSzPts val="2800"/>
              <a:buFont typeface="Calibri"/>
              <a:buAutoNum type="arabicPeriod"/>
            </a:pPr>
            <a:r>
              <a:rPr lang="en-US" sz="2800"/>
              <a:t>Immunological distinction between wP &amp; aP vaccine</a:t>
            </a:r>
            <a:endParaRPr/>
          </a:p>
          <a:p>
            <a:pPr indent="-36513" lvl="0" marL="214313" rtl="0" algn="l">
              <a:spcBef>
                <a:spcPts val="560"/>
              </a:spcBef>
              <a:spcAft>
                <a:spcPts val="0"/>
              </a:spcAft>
              <a:buClr>
                <a:schemeClr val="dk1"/>
              </a:buClr>
              <a:buSzPts val="2800"/>
              <a:buFont typeface="Noto Sans Symbols"/>
              <a:buNone/>
            </a:pPr>
            <a:r>
              <a:t/>
            </a:r>
            <a:endParaRPr b="1" sz="2800"/>
          </a:p>
          <a:p>
            <a:pPr indent="-87313" lvl="0" marL="214313" rtl="0" algn="l">
              <a:spcBef>
                <a:spcPts val="400"/>
              </a:spcBef>
              <a:spcAft>
                <a:spcPts val="0"/>
              </a:spcAft>
              <a:buClr>
                <a:schemeClr val="dk1"/>
              </a:buClr>
              <a:buSzPts val="2000"/>
              <a:buFont typeface="Noto Sans Symbols"/>
              <a:buNone/>
            </a:pPr>
            <a:r>
              <a:t/>
            </a:r>
            <a:endParaRPr b="1" sz="2000"/>
          </a:p>
          <a:p>
            <a:pPr indent="-214313" lvl="0" marL="214313" rtl="0" algn="l">
              <a:spcBef>
                <a:spcPts val="400"/>
              </a:spcBef>
              <a:spcAft>
                <a:spcPts val="0"/>
              </a:spcAft>
              <a:buClr>
                <a:schemeClr val="dk1"/>
              </a:buClr>
              <a:buSzPts val="2000"/>
              <a:buNone/>
            </a:pPr>
            <a:r>
              <a:t/>
            </a:r>
            <a:endParaRPr sz="2000"/>
          </a:p>
          <a:p>
            <a:pPr indent="-87313" lvl="0" marL="214313" rtl="0" algn="l">
              <a:spcBef>
                <a:spcPts val="400"/>
              </a:spcBef>
              <a:spcAft>
                <a:spcPts val="0"/>
              </a:spcAft>
              <a:buClr>
                <a:schemeClr val="dk1"/>
              </a:buClr>
              <a:buSzPts val="2000"/>
              <a:buFont typeface="Noto Sans Symbols"/>
              <a:buNone/>
            </a:pPr>
            <a:r>
              <a:t/>
            </a:r>
            <a:endParaRPr sz="2000"/>
          </a:p>
          <a:p>
            <a:pPr indent="-87313" lvl="0" marL="214313" rtl="0" algn="l">
              <a:spcBef>
                <a:spcPts val="400"/>
              </a:spcBef>
              <a:spcAft>
                <a:spcPts val="0"/>
              </a:spcAft>
              <a:buClr>
                <a:schemeClr val="dk1"/>
              </a:buClr>
              <a:buSzPts val="2000"/>
              <a:buFont typeface="Noto Sans Symbols"/>
              <a:buNone/>
            </a:pPr>
            <a:r>
              <a:t/>
            </a:r>
            <a:endParaRPr sz="2000"/>
          </a:p>
          <a:p>
            <a:pPr indent="-87313" lvl="0" marL="214313" rtl="0" algn="l">
              <a:spcBef>
                <a:spcPts val="400"/>
              </a:spcBef>
              <a:spcAft>
                <a:spcPts val="0"/>
              </a:spcAft>
              <a:buClr>
                <a:schemeClr val="dk1"/>
              </a:buClr>
              <a:buSzPts val="2000"/>
              <a:buFont typeface="Calibri"/>
              <a:buNone/>
            </a:pPr>
            <a:r>
              <a:t/>
            </a:r>
            <a:endParaRPr sz="2000"/>
          </a:p>
          <a:p>
            <a:pPr indent="-214313" lvl="0" marL="214313" rtl="0" algn="l">
              <a:spcBef>
                <a:spcPts val="400"/>
              </a:spcBef>
              <a:spcAft>
                <a:spcPts val="0"/>
              </a:spcAft>
              <a:buClr>
                <a:schemeClr val="dk1"/>
              </a:buClr>
              <a:buSzPts val="2000"/>
              <a:buNone/>
            </a:pPr>
            <a:r>
              <a:t/>
            </a:r>
            <a:endParaRPr sz="2000"/>
          </a:p>
        </p:txBody>
      </p:sp>
      <p:sp>
        <p:nvSpPr>
          <p:cNvPr id="283" name="Google Shape;283;p10"/>
          <p:cNvSpPr txBox="1"/>
          <p:nvPr/>
        </p:nvSpPr>
        <p:spPr>
          <a:xfrm>
            <a:off x="654516" y="343802"/>
            <a:ext cx="8566485" cy="80588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9899"/>
              </a:buClr>
              <a:buSzPts val="3600"/>
              <a:buFont typeface="Calibri"/>
              <a:buNone/>
            </a:pPr>
            <a:r>
              <a:rPr b="1" lang="en-US" sz="3600">
                <a:solidFill>
                  <a:srgbClr val="009899"/>
                </a:solidFill>
                <a:latin typeface="Calibri"/>
                <a:ea typeface="Calibri"/>
                <a:cs typeface="Calibri"/>
                <a:sym typeface="Calibri"/>
              </a:rPr>
              <a:t>Reason for Pertussis Outbreak</a:t>
            </a:r>
            <a:endParaRPr b="1" sz="3600">
              <a:solidFill>
                <a:srgbClr val="00989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11"/>
          <p:cNvSpPr/>
          <p:nvPr/>
        </p:nvSpPr>
        <p:spPr>
          <a:xfrm>
            <a:off x="1186138" y="291278"/>
            <a:ext cx="82866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5892"/>
                </a:solidFill>
                <a:latin typeface="Calibri"/>
                <a:ea typeface="Calibri"/>
                <a:cs typeface="Calibri"/>
                <a:sym typeface="Calibri"/>
              </a:rPr>
              <a:t>1. Limited Antigenic Components in aP Vaccines</a:t>
            </a:r>
            <a:endParaRPr sz="3200">
              <a:solidFill>
                <a:srgbClr val="005892"/>
              </a:solidFill>
              <a:latin typeface="Calibri"/>
              <a:ea typeface="Calibri"/>
              <a:cs typeface="Calibri"/>
              <a:sym typeface="Calibri"/>
            </a:endParaRPr>
          </a:p>
        </p:txBody>
      </p:sp>
      <p:sp>
        <p:nvSpPr>
          <p:cNvPr id="290" name="Google Shape;290;p11"/>
          <p:cNvSpPr/>
          <p:nvPr/>
        </p:nvSpPr>
        <p:spPr>
          <a:xfrm>
            <a:off x="0" y="6568601"/>
            <a:ext cx="254570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Peterson A. </a:t>
            </a:r>
            <a:r>
              <a:rPr i="1" lang="en-US" sz="1000">
                <a:solidFill>
                  <a:schemeClr val="dk1"/>
                </a:solidFill>
                <a:latin typeface="Calibri"/>
                <a:ea typeface="Calibri"/>
                <a:cs typeface="Calibri"/>
                <a:sym typeface="Calibri"/>
              </a:rPr>
              <a:t>CMAJ</a:t>
            </a:r>
            <a:r>
              <a:rPr lang="en-US" sz="1000">
                <a:solidFill>
                  <a:schemeClr val="dk1"/>
                </a:solidFill>
                <a:latin typeface="Calibri"/>
                <a:ea typeface="Calibri"/>
                <a:cs typeface="Calibri"/>
                <a:sym typeface="Calibri"/>
              </a:rPr>
              <a:t>. 2005;173(1):55–62. </a:t>
            </a:r>
            <a:endParaRPr sz="1000">
              <a:solidFill>
                <a:schemeClr val="dk1"/>
              </a:solidFill>
              <a:latin typeface="Calibri"/>
              <a:ea typeface="Calibri"/>
              <a:cs typeface="Calibri"/>
              <a:sym typeface="Calibri"/>
            </a:endParaRPr>
          </a:p>
        </p:txBody>
      </p:sp>
      <p:sp>
        <p:nvSpPr>
          <p:cNvPr id="291" name="Google Shape;291;p11"/>
          <p:cNvSpPr/>
          <p:nvPr/>
        </p:nvSpPr>
        <p:spPr>
          <a:xfrm>
            <a:off x="6207163" y="6396609"/>
            <a:ext cx="5858994"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900">
                <a:solidFill>
                  <a:schemeClr val="dk1"/>
                </a:solidFill>
                <a:latin typeface="Calibri"/>
                <a:ea typeface="Calibri"/>
                <a:cs typeface="Calibri"/>
                <a:sym typeface="Calibri"/>
              </a:rPr>
              <a:t> BP: </a:t>
            </a:r>
            <a:r>
              <a:rPr i="1" lang="en-US" sz="900">
                <a:solidFill>
                  <a:schemeClr val="dk1"/>
                </a:solidFill>
                <a:latin typeface="Calibri"/>
                <a:ea typeface="Calibri"/>
                <a:cs typeface="Calibri"/>
                <a:sym typeface="Calibri"/>
              </a:rPr>
              <a:t>Bordetella pertussis</a:t>
            </a:r>
            <a:r>
              <a:rPr lang="en-US" sz="900">
                <a:solidFill>
                  <a:schemeClr val="dk1"/>
                </a:solidFill>
                <a:latin typeface="Calibri"/>
                <a:ea typeface="Calibri"/>
                <a:cs typeface="Calibri"/>
                <a:sym typeface="Calibri"/>
              </a:rPr>
              <a:t>, Bpa: </a:t>
            </a:r>
            <a:r>
              <a:rPr i="1" lang="en-US" sz="900">
                <a:solidFill>
                  <a:schemeClr val="dk1"/>
                </a:solidFill>
                <a:latin typeface="Calibri"/>
                <a:ea typeface="Calibri"/>
                <a:cs typeface="Calibri"/>
                <a:sym typeface="Calibri"/>
              </a:rPr>
              <a:t>B. parapertussis</a:t>
            </a:r>
            <a:r>
              <a:rPr lang="en-US" sz="900">
                <a:solidFill>
                  <a:schemeClr val="dk1"/>
                </a:solidFill>
                <a:latin typeface="Calibri"/>
                <a:ea typeface="Calibri"/>
                <a:cs typeface="Calibri"/>
                <a:sym typeface="Calibri"/>
              </a:rPr>
              <a:t>, Bpaov: Ovine-adapted </a:t>
            </a:r>
            <a:r>
              <a:rPr i="1" lang="en-US" sz="900">
                <a:solidFill>
                  <a:schemeClr val="dk1"/>
                </a:solidFill>
                <a:latin typeface="Calibri"/>
                <a:ea typeface="Calibri"/>
                <a:cs typeface="Calibri"/>
                <a:sym typeface="Calibri"/>
              </a:rPr>
              <a:t>B. parapertussis</a:t>
            </a:r>
            <a:r>
              <a:rPr lang="en-US" sz="900">
                <a:solidFill>
                  <a:schemeClr val="dk1"/>
                </a:solidFill>
                <a:latin typeface="Calibri"/>
                <a:ea typeface="Calibri"/>
                <a:cs typeface="Calibri"/>
                <a:sym typeface="Calibri"/>
              </a:rPr>
              <a:t>, Bpahu: Human-adapted </a:t>
            </a:r>
            <a:r>
              <a:rPr i="1" lang="en-US" sz="900">
                <a:solidFill>
                  <a:schemeClr val="dk1"/>
                </a:solidFill>
                <a:latin typeface="Calibri"/>
                <a:ea typeface="Calibri"/>
                <a:cs typeface="Calibri"/>
                <a:sym typeface="Calibri"/>
              </a:rPr>
              <a:t>B. parapertussis</a:t>
            </a:r>
            <a:r>
              <a:rPr lang="en-US" sz="900">
                <a:solidFill>
                  <a:schemeClr val="dk1"/>
                </a:solidFill>
                <a:latin typeface="Calibri"/>
                <a:ea typeface="Calibri"/>
                <a:cs typeface="Calibri"/>
                <a:sym typeface="Calibri"/>
              </a:rPr>
              <a:t>, BB = </a:t>
            </a:r>
            <a:r>
              <a:rPr i="1" lang="en-US" sz="900">
                <a:solidFill>
                  <a:schemeClr val="dk1"/>
                </a:solidFill>
                <a:latin typeface="Calibri"/>
                <a:ea typeface="Calibri"/>
                <a:cs typeface="Calibri"/>
                <a:sym typeface="Calibri"/>
              </a:rPr>
              <a:t>B. bronchiseptica; </a:t>
            </a:r>
            <a:r>
              <a:rPr lang="en-US" sz="900">
                <a:solidFill>
                  <a:schemeClr val="dk1"/>
                </a:solidFill>
                <a:latin typeface="Calibri"/>
                <a:ea typeface="Calibri"/>
                <a:cs typeface="Calibri"/>
                <a:sym typeface="Calibri"/>
              </a:rPr>
              <a:t>USA: United States of America</a:t>
            </a:r>
            <a:r>
              <a:rPr i="1" lang="en-US" sz="900">
                <a:solidFill>
                  <a:schemeClr val="dk1"/>
                </a:solidFill>
                <a:latin typeface="Calibri"/>
                <a:ea typeface="Calibri"/>
                <a:cs typeface="Calibri"/>
                <a:sym typeface="Calibri"/>
              </a:rPr>
              <a:t>.</a:t>
            </a:r>
            <a:endParaRPr/>
          </a:p>
        </p:txBody>
      </p:sp>
      <p:sp>
        <p:nvSpPr>
          <p:cNvPr id="292" name="Google Shape;292;p11"/>
          <p:cNvSpPr/>
          <p:nvPr/>
        </p:nvSpPr>
        <p:spPr>
          <a:xfrm>
            <a:off x="-2" y="6788247"/>
            <a:ext cx="12192000" cy="72000"/>
          </a:xfrm>
          <a:prstGeom prst="rect">
            <a:avLst/>
          </a:prstGeom>
          <a:solidFill>
            <a:srgbClr val="009999"/>
          </a:solidFill>
          <a:ln cap="flat" cmpd="sng" w="25400">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800">
              <a:solidFill>
                <a:schemeClr val="lt1"/>
              </a:solidFill>
              <a:latin typeface="Calibri"/>
              <a:ea typeface="Calibri"/>
              <a:cs typeface="Calibri"/>
              <a:sym typeface="Calibri"/>
            </a:endParaRPr>
          </a:p>
        </p:txBody>
      </p:sp>
      <p:grpSp>
        <p:nvGrpSpPr>
          <p:cNvPr id="293" name="Google Shape;293;p11"/>
          <p:cNvGrpSpPr/>
          <p:nvPr/>
        </p:nvGrpSpPr>
        <p:grpSpPr>
          <a:xfrm>
            <a:off x="1343101" y="1095183"/>
            <a:ext cx="10001957" cy="5256001"/>
            <a:chOff x="2424888" y="1105628"/>
            <a:chExt cx="10001957" cy="5256001"/>
          </a:xfrm>
        </p:grpSpPr>
        <p:grpSp>
          <p:nvGrpSpPr>
            <p:cNvPr id="294" name="Google Shape;294;p11"/>
            <p:cNvGrpSpPr/>
            <p:nvPr/>
          </p:nvGrpSpPr>
          <p:grpSpPr>
            <a:xfrm>
              <a:off x="2424888" y="1105628"/>
              <a:ext cx="10001957" cy="5256001"/>
              <a:chOff x="2967329" y="862224"/>
              <a:chExt cx="10028206" cy="5256001"/>
            </a:xfrm>
          </p:grpSpPr>
          <p:pic>
            <p:nvPicPr>
              <p:cNvPr id="295" name="Google Shape;295;p11"/>
              <p:cNvPicPr preferRelativeResize="0"/>
              <p:nvPr/>
            </p:nvPicPr>
            <p:blipFill rotWithShape="1">
              <a:blip r:embed="rId3">
                <a:alphaModFix/>
              </a:blip>
              <a:srcRect b="0" l="0" r="0" t="0"/>
              <a:stretch/>
            </p:blipFill>
            <p:spPr>
              <a:xfrm>
                <a:off x="3011902" y="3621253"/>
                <a:ext cx="2150425" cy="1501590"/>
              </a:xfrm>
              <a:prstGeom prst="rect">
                <a:avLst/>
              </a:prstGeom>
              <a:noFill/>
              <a:ln>
                <a:noFill/>
              </a:ln>
            </p:spPr>
          </p:pic>
          <p:cxnSp>
            <p:nvCxnSpPr>
              <p:cNvPr id="296" name="Google Shape;296;p11"/>
              <p:cNvCxnSpPr/>
              <p:nvPr/>
            </p:nvCxnSpPr>
            <p:spPr>
              <a:xfrm rot="10800000">
                <a:off x="4504582" y="2719223"/>
                <a:ext cx="684610" cy="517525"/>
              </a:xfrm>
              <a:prstGeom prst="straightConnector1">
                <a:avLst/>
              </a:prstGeom>
              <a:noFill/>
              <a:ln cap="flat" cmpd="sng" w="38100">
                <a:solidFill>
                  <a:schemeClr val="dk1"/>
                </a:solidFill>
                <a:prstDash val="solid"/>
                <a:round/>
                <a:headEnd len="med" w="med" type="none"/>
                <a:tailEnd len="med" w="med" type="stealth"/>
              </a:ln>
            </p:spPr>
          </p:cxnSp>
          <p:sp>
            <p:nvSpPr>
              <p:cNvPr id="297" name="Google Shape;297;p11"/>
              <p:cNvSpPr/>
              <p:nvPr/>
            </p:nvSpPr>
            <p:spPr>
              <a:xfrm>
                <a:off x="2997032" y="1989030"/>
                <a:ext cx="2171704" cy="646332"/>
              </a:xfrm>
              <a:prstGeom prst="roundRect">
                <a:avLst>
                  <a:gd fmla="val 9390" name="adj"/>
                </a:avLst>
              </a:prstGeom>
              <a:solidFill>
                <a:srgbClr val="F2F2F2"/>
              </a:solidFill>
              <a:ln cap="flat" cmpd="sng" w="9525">
                <a:solidFill>
                  <a:srgbClr val="80799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2060"/>
                    </a:solidFill>
                    <a:latin typeface="Calibri"/>
                    <a:ea typeface="Calibri"/>
                    <a:cs typeface="Calibri"/>
                    <a:sym typeface="Calibri"/>
                  </a:rPr>
                  <a:t>Antigenic components missing in aP Vaccine </a:t>
                </a:r>
                <a:endParaRPr/>
              </a:p>
            </p:txBody>
          </p:sp>
          <p:sp>
            <p:nvSpPr>
              <p:cNvPr id="298" name="Google Shape;298;p11"/>
              <p:cNvSpPr txBox="1"/>
              <p:nvPr/>
            </p:nvSpPr>
            <p:spPr>
              <a:xfrm>
                <a:off x="2967330" y="862224"/>
                <a:ext cx="10028205" cy="646331"/>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 vaccines do not contain multiple crucial antigens, while wP vaccines contain entire complement of antigens. </a:t>
                </a:r>
                <a:endParaRPr/>
              </a:p>
            </p:txBody>
          </p:sp>
          <p:sp>
            <p:nvSpPr>
              <p:cNvPr id="299" name="Google Shape;299;p11"/>
              <p:cNvSpPr/>
              <p:nvPr/>
            </p:nvSpPr>
            <p:spPr>
              <a:xfrm>
                <a:off x="2967329" y="862225"/>
                <a:ext cx="10028206" cy="5256000"/>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text, application&#10;&#10;Description automatically generated" id="300" name="Google Shape;300;p11"/>
              <p:cNvPicPr preferRelativeResize="0"/>
              <p:nvPr/>
            </p:nvPicPr>
            <p:blipFill rotWithShape="1">
              <a:blip r:embed="rId4">
                <a:alphaModFix/>
              </a:blip>
              <a:srcRect b="0" l="0" r="649" t="0"/>
              <a:stretch/>
            </p:blipFill>
            <p:spPr>
              <a:xfrm>
                <a:off x="5206899" y="1508555"/>
                <a:ext cx="5774683" cy="4491506"/>
              </a:xfrm>
              <a:prstGeom prst="rect">
                <a:avLst/>
              </a:prstGeom>
              <a:noFill/>
              <a:ln>
                <a:noFill/>
              </a:ln>
            </p:spPr>
          </p:pic>
        </p:grpSp>
        <p:sp>
          <p:nvSpPr>
            <p:cNvPr id="301" name="Google Shape;301;p11"/>
            <p:cNvSpPr/>
            <p:nvPr/>
          </p:nvSpPr>
          <p:spPr>
            <a:xfrm>
              <a:off x="10373194" y="2898106"/>
              <a:ext cx="1991021" cy="1909191"/>
            </a:xfrm>
            <a:prstGeom prst="roundRect">
              <a:avLst>
                <a:gd fmla="val 9390" name="adj"/>
              </a:avLst>
            </a:prstGeom>
            <a:solidFill>
              <a:srgbClr val="F2F2F2"/>
            </a:solidFill>
            <a:ln cap="flat" cmpd="sng" w="9525">
              <a:solidFill>
                <a:srgbClr val="80799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2060"/>
                  </a:solidFill>
                  <a:latin typeface="Calibri"/>
                  <a:ea typeface="Calibri"/>
                  <a:cs typeface="Calibri"/>
                  <a:sym typeface="Calibri"/>
                </a:rPr>
                <a:t>Available Components of aP:</a:t>
              </a:r>
              <a:endParaRPr/>
            </a:p>
            <a:p>
              <a:pPr indent="0" lvl="0" marL="0" marR="0" rtl="0" algn="l">
                <a:spcBef>
                  <a:spcPts val="0"/>
                </a:spcBef>
                <a:spcAft>
                  <a:spcPts val="0"/>
                </a:spcAft>
                <a:buNone/>
              </a:pPr>
              <a:r>
                <a:t/>
              </a:r>
              <a:endParaRPr b="1" sz="1400">
                <a:solidFill>
                  <a:srgbClr val="002060"/>
                </a:solidFill>
                <a:latin typeface="Calibri"/>
                <a:ea typeface="Calibri"/>
                <a:cs typeface="Calibri"/>
                <a:sym typeface="Calibri"/>
              </a:endParaRPr>
            </a:p>
            <a:p>
              <a:pPr indent="-285750" lvl="0" marL="285750" marR="0" rtl="0" algn="l">
                <a:spcBef>
                  <a:spcPts val="0"/>
                </a:spcBef>
                <a:spcAft>
                  <a:spcPts val="0"/>
                </a:spcAft>
                <a:buClr>
                  <a:srgbClr val="002060"/>
                </a:buClr>
                <a:buSzPts val="1400"/>
                <a:buFont typeface="Arial"/>
                <a:buChar char="•"/>
              </a:pPr>
              <a:r>
                <a:rPr b="1" lang="en-US" sz="1400">
                  <a:solidFill>
                    <a:srgbClr val="002060"/>
                  </a:solidFill>
                  <a:latin typeface="Calibri"/>
                  <a:ea typeface="Calibri"/>
                  <a:cs typeface="Calibri"/>
                  <a:sym typeface="Calibri"/>
                </a:rPr>
                <a:t>India: 2–3 components</a:t>
              </a:r>
              <a:endParaRPr/>
            </a:p>
            <a:p>
              <a:pPr indent="-196850" lvl="0" marL="285750" marR="0" rtl="0" algn="l">
                <a:spcBef>
                  <a:spcPts val="0"/>
                </a:spcBef>
                <a:spcAft>
                  <a:spcPts val="0"/>
                </a:spcAft>
                <a:buClr>
                  <a:schemeClr val="dk1"/>
                </a:buClr>
                <a:buSzPts val="1400"/>
                <a:buFont typeface="Arial"/>
                <a:buNone/>
              </a:pPr>
              <a:r>
                <a:t/>
              </a:r>
              <a:endParaRPr b="1" sz="1400">
                <a:solidFill>
                  <a:srgbClr val="002060"/>
                </a:solidFill>
                <a:latin typeface="Calibri"/>
                <a:ea typeface="Calibri"/>
                <a:cs typeface="Calibri"/>
                <a:sym typeface="Calibri"/>
              </a:endParaRPr>
            </a:p>
            <a:p>
              <a:pPr indent="-285750" lvl="0" marL="285750" marR="0" rtl="0" algn="l">
                <a:spcBef>
                  <a:spcPts val="0"/>
                </a:spcBef>
                <a:spcAft>
                  <a:spcPts val="0"/>
                </a:spcAft>
                <a:buClr>
                  <a:srgbClr val="002060"/>
                </a:buClr>
                <a:buSzPts val="1400"/>
                <a:buFont typeface="Arial"/>
                <a:buChar char="•"/>
              </a:pPr>
              <a:r>
                <a:rPr b="1" lang="en-US" sz="1400">
                  <a:solidFill>
                    <a:srgbClr val="002060"/>
                  </a:solidFill>
                  <a:latin typeface="Calibri"/>
                  <a:ea typeface="Calibri"/>
                  <a:cs typeface="Calibri"/>
                  <a:sym typeface="Calibri"/>
                </a:rPr>
                <a:t>USA/Europe: 5 components</a:t>
              </a:r>
              <a:endParaRPr/>
            </a:p>
            <a:p>
              <a:pPr indent="0" lvl="0" marL="0" marR="0" rtl="0" algn="l">
                <a:spcBef>
                  <a:spcPts val="0"/>
                </a:spcBef>
                <a:spcAft>
                  <a:spcPts val="0"/>
                </a:spcAft>
                <a:buNone/>
              </a:pPr>
              <a:r>
                <a:t/>
              </a:r>
              <a:endParaRPr b="1" sz="1400">
                <a:solidFill>
                  <a:srgbClr val="00206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 name="Shape 306"/>
        <p:cNvGrpSpPr/>
        <p:nvPr/>
      </p:nvGrpSpPr>
      <p:grpSpPr>
        <a:xfrm>
          <a:off x="0" y="0"/>
          <a:ext cx="0" cy="0"/>
          <a:chOff x="0" y="0"/>
          <a:chExt cx="0" cy="0"/>
        </a:xfrm>
      </p:grpSpPr>
      <p:sp>
        <p:nvSpPr>
          <p:cNvPr id="307" name="Google Shape;307;p12"/>
          <p:cNvSpPr txBox="1"/>
          <p:nvPr>
            <p:ph type="title"/>
          </p:nvPr>
        </p:nvSpPr>
        <p:spPr>
          <a:xfrm>
            <a:off x="276100" y="321429"/>
            <a:ext cx="10515600" cy="53602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5892"/>
              </a:buClr>
              <a:buSzPts val="2800"/>
              <a:buFont typeface="Calibri"/>
              <a:buNone/>
            </a:pPr>
            <a:r>
              <a:rPr b="1" lang="en-US" sz="2800">
                <a:solidFill>
                  <a:srgbClr val="005892"/>
                </a:solidFill>
                <a:latin typeface="Calibri"/>
                <a:ea typeface="Calibri"/>
                <a:cs typeface="Calibri"/>
                <a:sym typeface="Calibri"/>
              </a:rPr>
              <a:t>2. Mismatch Between Antigen in Vaccine and Current Antigen Strain</a:t>
            </a:r>
            <a:endParaRPr b="1" sz="2800">
              <a:solidFill>
                <a:srgbClr val="005892"/>
              </a:solidFill>
              <a:latin typeface="Calibri"/>
              <a:ea typeface="Calibri"/>
              <a:cs typeface="Calibri"/>
              <a:sym typeface="Calibri"/>
            </a:endParaRPr>
          </a:p>
        </p:txBody>
      </p:sp>
      <p:grpSp>
        <p:nvGrpSpPr>
          <p:cNvPr id="308" name="Google Shape;308;p12"/>
          <p:cNvGrpSpPr/>
          <p:nvPr/>
        </p:nvGrpSpPr>
        <p:grpSpPr>
          <a:xfrm>
            <a:off x="1400299" y="1341935"/>
            <a:ext cx="9391401" cy="4174130"/>
            <a:chOff x="993913" y="1232889"/>
            <a:chExt cx="9391401" cy="4174130"/>
          </a:xfrm>
        </p:grpSpPr>
        <p:grpSp>
          <p:nvGrpSpPr>
            <p:cNvPr id="309" name="Google Shape;309;p12"/>
            <p:cNvGrpSpPr/>
            <p:nvPr/>
          </p:nvGrpSpPr>
          <p:grpSpPr>
            <a:xfrm>
              <a:off x="993913" y="1285899"/>
              <a:ext cx="2680940" cy="3100571"/>
              <a:chOff x="993913" y="1285899"/>
              <a:chExt cx="2680940" cy="3100571"/>
            </a:xfrm>
          </p:grpSpPr>
          <p:grpSp>
            <p:nvGrpSpPr>
              <p:cNvPr id="310" name="Google Shape;310;p12"/>
              <p:cNvGrpSpPr/>
              <p:nvPr/>
            </p:nvGrpSpPr>
            <p:grpSpPr>
              <a:xfrm>
                <a:off x="993913" y="1696278"/>
                <a:ext cx="2680940" cy="2690192"/>
                <a:chOff x="993913" y="1696278"/>
                <a:chExt cx="2332383" cy="2690192"/>
              </a:xfrm>
            </p:grpSpPr>
            <p:sp>
              <p:nvSpPr>
                <p:cNvPr id="311" name="Google Shape;311;p12"/>
                <p:cNvSpPr/>
                <p:nvPr/>
              </p:nvSpPr>
              <p:spPr>
                <a:xfrm>
                  <a:off x="993913" y="1696278"/>
                  <a:ext cx="2332383" cy="2690192"/>
                </a:xfrm>
                <a:prstGeom prst="roundRect">
                  <a:avLst>
                    <a:gd fmla="val 10749" name="adj"/>
                  </a:avLst>
                </a:prstGeom>
                <a:solidFill>
                  <a:srgbClr val="AAA7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2"/>
                <p:cNvSpPr/>
                <p:nvPr/>
              </p:nvSpPr>
              <p:spPr>
                <a:xfrm>
                  <a:off x="1099930" y="1802296"/>
                  <a:ext cx="2133599" cy="2478156"/>
                </a:xfrm>
                <a:prstGeom prst="roundRect">
                  <a:avLst>
                    <a:gd fmla="val 876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 name="Google Shape;313;p12"/>
              <p:cNvSpPr/>
              <p:nvPr/>
            </p:nvSpPr>
            <p:spPr>
              <a:xfrm>
                <a:off x="1122759" y="2751231"/>
                <a:ext cx="2438475"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500">
                    <a:solidFill>
                      <a:schemeClr val="dk1"/>
                    </a:solidFill>
                    <a:latin typeface="Calibri"/>
                    <a:ea typeface="Calibri"/>
                    <a:cs typeface="Calibri"/>
                    <a:sym typeface="Calibri"/>
                  </a:rPr>
                  <a:t>Significant genetic changes have taken place in circulating </a:t>
                </a:r>
                <a:r>
                  <a:rPr i="1" lang="en-US" sz="1500">
                    <a:solidFill>
                      <a:schemeClr val="dk1"/>
                    </a:solidFill>
                    <a:latin typeface="Calibri"/>
                    <a:ea typeface="Calibri"/>
                    <a:cs typeface="Calibri"/>
                    <a:sym typeface="Calibri"/>
                  </a:rPr>
                  <a:t>B. pertussis </a:t>
                </a:r>
                <a:r>
                  <a:rPr lang="en-US" sz="1500">
                    <a:solidFill>
                      <a:schemeClr val="dk1"/>
                    </a:solidFill>
                    <a:latin typeface="Calibri"/>
                    <a:ea typeface="Calibri"/>
                    <a:cs typeface="Calibri"/>
                    <a:sym typeface="Calibri"/>
                  </a:rPr>
                  <a:t>strains vs. pre-vaccine era strains and whole-cell vaccine era strains.</a:t>
                </a:r>
                <a:r>
                  <a:rPr baseline="30000" lang="en-US" sz="1500">
                    <a:solidFill>
                      <a:schemeClr val="dk1"/>
                    </a:solidFill>
                    <a:latin typeface="Calibri"/>
                    <a:ea typeface="Calibri"/>
                    <a:cs typeface="Calibri"/>
                    <a:sym typeface="Calibri"/>
                  </a:rPr>
                  <a:t>1</a:t>
                </a:r>
                <a:endParaRPr sz="1500">
                  <a:solidFill>
                    <a:schemeClr val="dk1"/>
                  </a:solidFill>
                  <a:latin typeface="Calibri"/>
                  <a:ea typeface="Calibri"/>
                  <a:cs typeface="Calibri"/>
                  <a:sym typeface="Calibri"/>
                </a:endParaRPr>
              </a:p>
            </p:txBody>
          </p:sp>
          <p:grpSp>
            <p:nvGrpSpPr>
              <p:cNvPr id="314" name="Google Shape;314;p12"/>
              <p:cNvGrpSpPr/>
              <p:nvPr/>
            </p:nvGrpSpPr>
            <p:grpSpPr>
              <a:xfrm>
                <a:off x="1822879" y="1285899"/>
                <a:ext cx="1023007" cy="926777"/>
                <a:chOff x="5210355" y="3041374"/>
                <a:chExt cx="1023007" cy="926777"/>
              </a:xfrm>
            </p:grpSpPr>
            <p:sp>
              <p:nvSpPr>
                <p:cNvPr id="315" name="Google Shape;315;p12"/>
                <p:cNvSpPr/>
                <p:nvPr/>
              </p:nvSpPr>
              <p:spPr>
                <a:xfrm>
                  <a:off x="5210355" y="3041374"/>
                  <a:ext cx="1023007" cy="926777"/>
                </a:xfrm>
                <a:prstGeom prst="ellipse">
                  <a:avLst/>
                </a:prstGeom>
                <a:solidFill>
                  <a:srgbClr val="F2F2F2"/>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na, edit, editing, genetic, genome, manipulation, mutation icon - Download  on Iconfinder" id="316" name="Google Shape;316;p12"/>
                <p:cNvPicPr preferRelativeResize="0"/>
                <p:nvPr/>
              </p:nvPicPr>
              <p:blipFill rotWithShape="1">
                <a:blip r:embed="rId3">
                  <a:alphaModFix/>
                </a:blip>
                <a:srcRect b="0" l="14859" r="18985" t="0"/>
                <a:stretch/>
              </p:blipFill>
              <p:spPr>
                <a:xfrm>
                  <a:off x="5437621" y="3172508"/>
                  <a:ext cx="773291" cy="664507"/>
                </a:xfrm>
                <a:prstGeom prst="rect">
                  <a:avLst/>
                </a:prstGeom>
                <a:noFill/>
                <a:ln>
                  <a:noFill/>
                </a:ln>
              </p:spPr>
            </p:pic>
          </p:grpSp>
          <p:sp>
            <p:nvSpPr>
              <p:cNvPr id="317" name="Google Shape;317;p12"/>
              <p:cNvSpPr/>
              <p:nvPr/>
            </p:nvSpPr>
            <p:spPr>
              <a:xfrm>
                <a:off x="1489228" y="2360785"/>
                <a:ext cx="182614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5892"/>
                    </a:solidFill>
                    <a:latin typeface="Calibri"/>
                    <a:ea typeface="Calibri"/>
                    <a:cs typeface="Calibri"/>
                    <a:sym typeface="Calibri"/>
                  </a:rPr>
                  <a:t>Genetic changes</a:t>
                </a:r>
                <a:endParaRPr b="1" sz="1600">
                  <a:solidFill>
                    <a:srgbClr val="005892"/>
                  </a:solidFill>
                  <a:latin typeface="Calibri"/>
                  <a:ea typeface="Calibri"/>
                  <a:cs typeface="Calibri"/>
                  <a:sym typeface="Calibri"/>
                </a:endParaRPr>
              </a:p>
            </p:txBody>
          </p:sp>
        </p:grpSp>
        <p:grpSp>
          <p:nvGrpSpPr>
            <p:cNvPr id="318" name="Google Shape;318;p12"/>
            <p:cNvGrpSpPr/>
            <p:nvPr/>
          </p:nvGrpSpPr>
          <p:grpSpPr>
            <a:xfrm>
              <a:off x="4275328" y="1232889"/>
              <a:ext cx="2688320" cy="3153581"/>
              <a:chOff x="4275328" y="1232889"/>
              <a:chExt cx="2688320" cy="3153581"/>
            </a:xfrm>
          </p:grpSpPr>
          <p:grpSp>
            <p:nvGrpSpPr>
              <p:cNvPr id="319" name="Google Shape;319;p12"/>
              <p:cNvGrpSpPr/>
              <p:nvPr/>
            </p:nvGrpSpPr>
            <p:grpSpPr>
              <a:xfrm>
                <a:off x="4275328" y="1696278"/>
                <a:ext cx="2680940" cy="2690192"/>
                <a:chOff x="993913" y="1696278"/>
                <a:chExt cx="2332383" cy="2690192"/>
              </a:xfrm>
            </p:grpSpPr>
            <p:sp>
              <p:nvSpPr>
                <p:cNvPr id="320" name="Google Shape;320;p12"/>
                <p:cNvSpPr/>
                <p:nvPr/>
              </p:nvSpPr>
              <p:spPr>
                <a:xfrm>
                  <a:off x="993913" y="1696278"/>
                  <a:ext cx="2332383" cy="2690192"/>
                </a:xfrm>
                <a:prstGeom prst="roundRect">
                  <a:avLst>
                    <a:gd fmla="val 10749" name="adj"/>
                  </a:avLst>
                </a:prstGeom>
                <a:solidFill>
                  <a:srgbClr val="AAA7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2"/>
                <p:cNvSpPr/>
                <p:nvPr/>
              </p:nvSpPr>
              <p:spPr>
                <a:xfrm>
                  <a:off x="1099930" y="1802296"/>
                  <a:ext cx="2133599" cy="2478156"/>
                </a:xfrm>
                <a:prstGeom prst="roundRect">
                  <a:avLst>
                    <a:gd fmla="val 876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2" name="Google Shape;322;p12"/>
              <p:cNvSpPr/>
              <p:nvPr/>
            </p:nvSpPr>
            <p:spPr>
              <a:xfrm>
                <a:off x="4282708" y="2562650"/>
                <a:ext cx="2680940" cy="1708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500">
                    <a:solidFill>
                      <a:schemeClr val="dk1"/>
                    </a:solidFill>
                    <a:latin typeface="Calibri"/>
                    <a:ea typeface="Calibri"/>
                    <a:cs typeface="Calibri"/>
                    <a:sym typeface="Calibri"/>
                  </a:rPr>
                  <a:t>B. pertussis </a:t>
                </a:r>
                <a:r>
                  <a:rPr lang="en-US" sz="1500">
                    <a:solidFill>
                      <a:schemeClr val="dk1"/>
                    </a:solidFill>
                    <a:latin typeface="Calibri"/>
                    <a:ea typeface="Calibri"/>
                    <a:cs typeface="Calibri"/>
                    <a:sym typeface="Calibri"/>
                  </a:rPr>
                  <a:t>strains show genetic selection for </a:t>
                </a:r>
                <a:r>
                  <a:rPr b="1" lang="en-US" sz="1500">
                    <a:solidFill>
                      <a:srgbClr val="FABE00"/>
                    </a:solidFill>
                    <a:latin typeface="Calibri"/>
                    <a:ea typeface="Calibri"/>
                    <a:cs typeface="Calibri"/>
                    <a:sym typeface="Calibri"/>
                  </a:rPr>
                  <a:t>“vaccine escape mutants,” </a:t>
                </a:r>
                <a:r>
                  <a:rPr lang="en-US" sz="1500">
                    <a:solidFill>
                      <a:schemeClr val="dk1"/>
                    </a:solidFill>
                    <a:latin typeface="Calibri"/>
                    <a:ea typeface="Calibri"/>
                    <a:cs typeface="Calibri"/>
                    <a:sym typeface="Calibri"/>
                  </a:rPr>
                  <a:t>with changes in vaccine antigen-expressing genes, increasing the virulence of pathogen.</a:t>
                </a:r>
                <a:r>
                  <a:rPr baseline="30000" lang="en-US" sz="1500">
                    <a:solidFill>
                      <a:schemeClr val="dk1"/>
                    </a:solidFill>
                    <a:latin typeface="Calibri"/>
                    <a:ea typeface="Calibri"/>
                    <a:cs typeface="Calibri"/>
                    <a:sym typeface="Calibri"/>
                  </a:rPr>
                  <a:t>1</a:t>
                </a:r>
                <a:endParaRPr sz="1500">
                  <a:solidFill>
                    <a:schemeClr val="dk1"/>
                  </a:solidFill>
                  <a:latin typeface="Calibri"/>
                  <a:ea typeface="Calibri"/>
                  <a:cs typeface="Calibri"/>
                  <a:sym typeface="Calibri"/>
                </a:endParaRPr>
              </a:p>
            </p:txBody>
          </p:sp>
          <p:sp>
            <p:nvSpPr>
              <p:cNvPr id="323" name="Google Shape;323;p12"/>
              <p:cNvSpPr/>
              <p:nvPr/>
            </p:nvSpPr>
            <p:spPr>
              <a:xfrm>
                <a:off x="4340110" y="2270131"/>
                <a:ext cx="25666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5892"/>
                    </a:solidFill>
                    <a:latin typeface="Calibri"/>
                    <a:ea typeface="Calibri"/>
                    <a:cs typeface="Calibri"/>
                    <a:sym typeface="Calibri"/>
                  </a:rPr>
                  <a:t>Vaccine escape mutants</a:t>
                </a:r>
                <a:endParaRPr b="1" sz="1600">
                  <a:solidFill>
                    <a:srgbClr val="005892"/>
                  </a:solidFill>
                  <a:latin typeface="Calibri"/>
                  <a:ea typeface="Calibri"/>
                  <a:cs typeface="Calibri"/>
                  <a:sym typeface="Calibri"/>
                </a:endParaRPr>
              </a:p>
            </p:txBody>
          </p:sp>
          <p:grpSp>
            <p:nvGrpSpPr>
              <p:cNvPr id="324" name="Google Shape;324;p12"/>
              <p:cNvGrpSpPr/>
              <p:nvPr/>
            </p:nvGrpSpPr>
            <p:grpSpPr>
              <a:xfrm>
                <a:off x="5072993" y="1232889"/>
                <a:ext cx="1023007" cy="926777"/>
                <a:chOff x="5072993" y="1232889"/>
                <a:chExt cx="1023007" cy="926777"/>
              </a:xfrm>
            </p:grpSpPr>
            <p:sp>
              <p:nvSpPr>
                <p:cNvPr id="325" name="Google Shape;325;p12"/>
                <p:cNvSpPr/>
                <p:nvPr/>
              </p:nvSpPr>
              <p:spPr>
                <a:xfrm>
                  <a:off x="5072993" y="1232889"/>
                  <a:ext cx="1023007" cy="926777"/>
                </a:xfrm>
                <a:prstGeom prst="ellipse">
                  <a:avLst/>
                </a:prstGeom>
                <a:solidFill>
                  <a:srgbClr val="F2F2F2"/>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ene transformation, genetic engineering, genetic modification, gmo,  bioengineering, science icon - Download on Iconfinder" id="326" name="Google Shape;326;p12"/>
                <p:cNvPicPr preferRelativeResize="0"/>
                <p:nvPr/>
              </p:nvPicPr>
              <p:blipFill rotWithShape="1">
                <a:blip r:embed="rId4">
                  <a:alphaModFix/>
                </a:blip>
                <a:srcRect b="0" l="0" r="0" t="0"/>
                <a:stretch/>
              </p:blipFill>
              <p:spPr>
                <a:xfrm>
                  <a:off x="5177932" y="1417033"/>
                  <a:ext cx="617397" cy="617397"/>
                </a:xfrm>
                <a:prstGeom prst="rect">
                  <a:avLst/>
                </a:prstGeom>
                <a:noFill/>
                <a:ln>
                  <a:noFill/>
                </a:ln>
              </p:spPr>
            </p:pic>
          </p:grpSp>
        </p:grpSp>
        <p:grpSp>
          <p:nvGrpSpPr>
            <p:cNvPr id="327" name="Google Shape;327;p12"/>
            <p:cNvGrpSpPr/>
            <p:nvPr/>
          </p:nvGrpSpPr>
          <p:grpSpPr>
            <a:xfrm>
              <a:off x="7651620" y="1232889"/>
              <a:ext cx="2680940" cy="3153581"/>
              <a:chOff x="7704375" y="1232889"/>
              <a:chExt cx="2680940" cy="3153581"/>
            </a:xfrm>
          </p:grpSpPr>
          <p:grpSp>
            <p:nvGrpSpPr>
              <p:cNvPr id="328" name="Google Shape;328;p12"/>
              <p:cNvGrpSpPr/>
              <p:nvPr/>
            </p:nvGrpSpPr>
            <p:grpSpPr>
              <a:xfrm>
                <a:off x="7704375" y="1232889"/>
                <a:ext cx="2680940" cy="3153581"/>
                <a:chOff x="4275328" y="1232889"/>
                <a:chExt cx="2680940" cy="3153581"/>
              </a:xfrm>
            </p:grpSpPr>
            <p:grpSp>
              <p:nvGrpSpPr>
                <p:cNvPr id="329" name="Google Shape;329;p12"/>
                <p:cNvGrpSpPr/>
                <p:nvPr/>
              </p:nvGrpSpPr>
              <p:grpSpPr>
                <a:xfrm>
                  <a:off x="4275328" y="1696278"/>
                  <a:ext cx="2680940" cy="2690192"/>
                  <a:chOff x="993913" y="1696278"/>
                  <a:chExt cx="2332383" cy="2690192"/>
                </a:xfrm>
              </p:grpSpPr>
              <p:sp>
                <p:nvSpPr>
                  <p:cNvPr id="330" name="Google Shape;330;p12"/>
                  <p:cNvSpPr/>
                  <p:nvPr/>
                </p:nvSpPr>
                <p:spPr>
                  <a:xfrm>
                    <a:off x="993913" y="1696278"/>
                    <a:ext cx="2332383" cy="2690192"/>
                  </a:xfrm>
                  <a:prstGeom prst="roundRect">
                    <a:avLst>
                      <a:gd fmla="val 10749" name="adj"/>
                    </a:avLst>
                  </a:prstGeom>
                  <a:solidFill>
                    <a:srgbClr val="AAA7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2"/>
                  <p:cNvSpPr/>
                  <p:nvPr/>
                </p:nvSpPr>
                <p:spPr>
                  <a:xfrm>
                    <a:off x="1099930" y="1802296"/>
                    <a:ext cx="2133599" cy="2478156"/>
                  </a:xfrm>
                  <a:prstGeom prst="roundRect">
                    <a:avLst>
                      <a:gd fmla="val 876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2" name="Google Shape;332;p12"/>
                <p:cNvSpPr/>
                <p:nvPr/>
              </p:nvSpPr>
              <p:spPr>
                <a:xfrm>
                  <a:off x="4396560" y="2828175"/>
                  <a:ext cx="24384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Genetic divergence of circulating </a:t>
                  </a:r>
                  <a:r>
                    <a:rPr i="1" lang="en-US" sz="1600">
                      <a:solidFill>
                        <a:schemeClr val="dk1"/>
                      </a:solidFill>
                      <a:latin typeface="Calibri"/>
                      <a:ea typeface="Calibri"/>
                      <a:cs typeface="Calibri"/>
                      <a:sym typeface="Calibri"/>
                    </a:rPr>
                    <a:t>B. pertussis </a:t>
                  </a:r>
                  <a:r>
                    <a:rPr lang="en-US" sz="1600">
                      <a:solidFill>
                        <a:schemeClr val="dk1"/>
                      </a:solidFill>
                      <a:latin typeface="Calibri"/>
                      <a:ea typeface="Calibri"/>
                      <a:cs typeface="Calibri"/>
                      <a:sym typeface="Calibri"/>
                    </a:rPr>
                    <a:t>away from vaccine reference strains led to allelic mismatch.</a:t>
                  </a:r>
                  <a:r>
                    <a:rPr baseline="30000" lang="en-US" sz="1600">
                      <a:solidFill>
                        <a:schemeClr val="dk1"/>
                      </a:solidFill>
                      <a:latin typeface="Calibri"/>
                      <a:ea typeface="Calibri"/>
                      <a:cs typeface="Calibri"/>
                      <a:sym typeface="Calibri"/>
                    </a:rPr>
                    <a:t>2</a:t>
                  </a:r>
                  <a:endParaRPr sz="1500">
                    <a:solidFill>
                      <a:schemeClr val="dk1"/>
                    </a:solidFill>
                    <a:latin typeface="Calibri"/>
                    <a:ea typeface="Calibri"/>
                    <a:cs typeface="Calibri"/>
                    <a:sym typeface="Calibri"/>
                  </a:endParaRPr>
                </a:p>
              </p:txBody>
            </p:sp>
            <p:sp>
              <p:nvSpPr>
                <p:cNvPr id="333" name="Google Shape;333;p12"/>
                <p:cNvSpPr/>
                <p:nvPr/>
              </p:nvSpPr>
              <p:spPr>
                <a:xfrm>
                  <a:off x="4719959" y="2393693"/>
                  <a:ext cx="1806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5892"/>
                      </a:solidFill>
                      <a:latin typeface="Calibri"/>
                      <a:ea typeface="Calibri"/>
                      <a:cs typeface="Calibri"/>
                      <a:sym typeface="Calibri"/>
                    </a:rPr>
                    <a:t>Allelic mismatch</a:t>
                  </a:r>
                  <a:endParaRPr b="1" sz="1600">
                    <a:solidFill>
                      <a:srgbClr val="005892"/>
                    </a:solidFill>
                    <a:latin typeface="Calibri"/>
                    <a:ea typeface="Calibri"/>
                    <a:cs typeface="Calibri"/>
                    <a:sym typeface="Calibri"/>
                  </a:endParaRPr>
                </a:p>
              </p:txBody>
            </p:sp>
            <p:sp>
              <p:nvSpPr>
                <p:cNvPr id="334" name="Google Shape;334;p12"/>
                <p:cNvSpPr/>
                <p:nvPr/>
              </p:nvSpPr>
              <p:spPr>
                <a:xfrm>
                  <a:off x="5072993" y="1232889"/>
                  <a:ext cx="1023007" cy="926777"/>
                </a:xfrm>
                <a:prstGeom prst="ellipse">
                  <a:avLst/>
                </a:prstGeom>
                <a:solidFill>
                  <a:srgbClr val="F2F2F2"/>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Dna, world, engineering, genetic, modification icon - Download on Iconfinder" id="335" name="Google Shape;335;p12"/>
              <p:cNvPicPr preferRelativeResize="0"/>
              <p:nvPr/>
            </p:nvPicPr>
            <p:blipFill rotWithShape="1">
              <a:blip r:embed="rId5">
                <a:alphaModFix/>
              </a:blip>
              <a:srcRect b="0" l="0" r="0" t="0"/>
              <a:stretch/>
            </p:blipFill>
            <p:spPr>
              <a:xfrm>
                <a:off x="8686960" y="1417032"/>
                <a:ext cx="617397" cy="617397"/>
              </a:xfrm>
              <a:prstGeom prst="rect">
                <a:avLst/>
              </a:prstGeom>
              <a:noFill/>
              <a:ln>
                <a:noFill/>
              </a:ln>
            </p:spPr>
          </p:pic>
        </p:grpSp>
        <p:sp>
          <p:nvSpPr>
            <p:cNvPr id="336" name="Google Shape;336;p12"/>
            <p:cNvSpPr/>
            <p:nvPr/>
          </p:nvSpPr>
          <p:spPr>
            <a:xfrm>
              <a:off x="1009127" y="4760688"/>
              <a:ext cx="9376187" cy="646331"/>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Adaption by the pathogen, likely from vaccine pressure, has led to the divergence of vaccine strains from circulating strains.</a:t>
              </a:r>
              <a:r>
                <a:rPr b="1" baseline="30000" lang="en-US" sz="1800">
                  <a:solidFill>
                    <a:schemeClr val="lt1"/>
                  </a:solidFill>
                  <a:latin typeface="Calibri"/>
                  <a:ea typeface="Calibri"/>
                  <a:cs typeface="Calibri"/>
                  <a:sym typeface="Calibri"/>
                </a:rPr>
                <a:t>3</a:t>
              </a:r>
              <a:endParaRPr b="1" sz="1800">
                <a:solidFill>
                  <a:schemeClr val="lt1"/>
                </a:solidFill>
                <a:latin typeface="Calibri"/>
                <a:ea typeface="Calibri"/>
                <a:cs typeface="Calibri"/>
                <a:sym typeface="Calibri"/>
              </a:endParaRPr>
            </a:p>
          </p:txBody>
        </p:sp>
      </p:grpSp>
      <p:sp>
        <p:nvSpPr>
          <p:cNvPr id="337" name="Google Shape;337;p12"/>
          <p:cNvSpPr/>
          <p:nvPr/>
        </p:nvSpPr>
        <p:spPr>
          <a:xfrm>
            <a:off x="26759" y="6198230"/>
            <a:ext cx="6096000" cy="553998"/>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Carbonetti N. </a:t>
            </a:r>
            <a:r>
              <a:rPr i="1" lang="en-US" sz="1000">
                <a:solidFill>
                  <a:schemeClr val="dk1"/>
                </a:solidFill>
                <a:latin typeface="Calibri"/>
                <a:ea typeface="Calibri"/>
                <a:cs typeface="Calibri"/>
                <a:sym typeface="Calibri"/>
              </a:rPr>
              <a:t>Curr Opin Infect Dis</a:t>
            </a:r>
            <a:r>
              <a:rPr lang="en-US" sz="1000">
                <a:solidFill>
                  <a:schemeClr val="dk1"/>
                </a:solidFill>
                <a:latin typeface="Calibri"/>
                <a:ea typeface="Calibri"/>
                <a:cs typeface="Calibri"/>
                <a:sym typeface="Calibri"/>
              </a:rPr>
              <a:t>. 2016;29(3):287–294.</a:t>
            </a:r>
            <a:endParaRPr/>
          </a:p>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Weigand M,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Emerg Infect Dis</a:t>
            </a:r>
            <a:r>
              <a:rPr lang="en-US" sz="1000">
                <a:solidFill>
                  <a:schemeClr val="dk1"/>
                </a:solidFill>
                <a:latin typeface="Calibri"/>
                <a:ea typeface="Calibri"/>
                <a:cs typeface="Calibri"/>
                <a:sym typeface="Calibri"/>
              </a:rPr>
              <a:t>. 2019;25(4):780–783.</a:t>
            </a:r>
            <a:endParaRPr/>
          </a:p>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Bart M,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mBio</a:t>
            </a:r>
            <a:r>
              <a:rPr lang="en-US" sz="1000">
                <a:solidFill>
                  <a:schemeClr val="dk1"/>
                </a:solidFill>
                <a:latin typeface="Calibri"/>
                <a:ea typeface="Calibri"/>
                <a:cs typeface="Calibri"/>
                <a:sym typeface="Calibri"/>
              </a:rPr>
              <a:t>. 2014;5(2):e01074.</a:t>
            </a:r>
            <a:endParaRPr sz="1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 name="Shape 342"/>
        <p:cNvGrpSpPr/>
        <p:nvPr/>
      </p:nvGrpSpPr>
      <p:grpSpPr>
        <a:xfrm>
          <a:off x="0" y="0"/>
          <a:ext cx="0" cy="0"/>
          <a:chOff x="0" y="0"/>
          <a:chExt cx="0" cy="0"/>
        </a:xfrm>
      </p:grpSpPr>
      <p:sp>
        <p:nvSpPr>
          <p:cNvPr id="343" name="Google Shape;343;p13"/>
          <p:cNvSpPr/>
          <p:nvPr/>
        </p:nvSpPr>
        <p:spPr>
          <a:xfrm>
            <a:off x="10821442" y="6518143"/>
            <a:ext cx="106471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PRN: Pertactin.</a:t>
            </a:r>
            <a:endParaRPr/>
          </a:p>
        </p:txBody>
      </p:sp>
      <p:grpSp>
        <p:nvGrpSpPr>
          <p:cNvPr id="344" name="Google Shape;344;p13"/>
          <p:cNvGrpSpPr/>
          <p:nvPr/>
        </p:nvGrpSpPr>
        <p:grpSpPr>
          <a:xfrm>
            <a:off x="1100943" y="1203778"/>
            <a:ext cx="6621933" cy="5170518"/>
            <a:chOff x="2346220" y="1167851"/>
            <a:chExt cx="6621933" cy="5170518"/>
          </a:xfrm>
        </p:grpSpPr>
        <p:grpSp>
          <p:nvGrpSpPr>
            <p:cNvPr id="345" name="Google Shape;345;p13"/>
            <p:cNvGrpSpPr/>
            <p:nvPr/>
          </p:nvGrpSpPr>
          <p:grpSpPr>
            <a:xfrm>
              <a:off x="2510407" y="2282439"/>
              <a:ext cx="6457745" cy="3914141"/>
              <a:chOff x="6168008" y="2538934"/>
              <a:chExt cx="4320480" cy="4058419"/>
            </a:xfrm>
          </p:grpSpPr>
          <p:pic>
            <p:nvPicPr>
              <p:cNvPr id="346" name="Google Shape;346;p13"/>
              <p:cNvPicPr preferRelativeResize="0"/>
              <p:nvPr/>
            </p:nvPicPr>
            <p:blipFill rotWithShape="1">
              <a:blip r:embed="rId3">
                <a:alphaModFix/>
              </a:blip>
              <a:srcRect b="18470" l="10211" r="38009" t="16704"/>
              <a:stretch/>
            </p:blipFill>
            <p:spPr>
              <a:xfrm>
                <a:off x="6168008" y="2542626"/>
                <a:ext cx="4320480" cy="4054727"/>
              </a:xfrm>
              <a:prstGeom prst="rect">
                <a:avLst/>
              </a:prstGeom>
              <a:noFill/>
              <a:ln>
                <a:noFill/>
              </a:ln>
            </p:spPr>
          </p:pic>
          <p:sp>
            <p:nvSpPr>
              <p:cNvPr id="347" name="Google Shape;347;p13"/>
              <p:cNvSpPr/>
              <p:nvPr/>
            </p:nvSpPr>
            <p:spPr>
              <a:xfrm rot="3138507">
                <a:off x="8003150" y="2044349"/>
                <a:ext cx="464024" cy="3490464"/>
              </a:xfrm>
              <a:prstGeom prst="upArrow">
                <a:avLst>
                  <a:gd fmla="val 50000" name="adj1"/>
                  <a:gd fmla="val 50000" name="adj2"/>
                </a:avLst>
              </a:prstGeom>
              <a:solidFill>
                <a:srgbClr val="FF0000"/>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3"/>
              <p:cNvSpPr/>
              <p:nvPr/>
            </p:nvSpPr>
            <p:spPr>
              <a:xfrm rot="-2249910">
                <a:off x="6925733" y="3475883"/>
                <a:ext cx="2687969" cy="477672"/>
              </a:xfrm>
              <a:prstGeom prst="rect">
                <a:avLst/>
              </a:prstGeom>
              <a:solidFill>
                <a:srgbClr val="FFC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Increase in PRN-deficient Isolates</a:t>
                </a:r>
                <a:endParaRPr/>
              </a:p>
            </p:txBody>
          </p:sp>
        </p:grpSp>
        <p:sp>
          <p:nvSpPr>
            <p:cNvPr id="349" name="Google Shape;349;p13"/>
            <p:cNvSpPr/>
            <p:nvPr/>
          </p:nvSpPr>
          <p:spPr>
            <a:xfrm>
              <a:off x="2346220" y="1167851"/>
              <a:ext cx="6621933" cy="646331"/>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Proportion of pertactin-deficient isolates in EUpert I–IV collections, Europe, 1998–2015 (n=661 isolates)</a:t>
              </a:r>
              <a:endParaRPr/>
            </a:p>
          </p:txBody>
        </p:sp>
        <p:sp>
          <p:nvSpPr>
            <p:cNvPr id="350" name="Google Shape;350;p13"/>
            <p:cNvSpPr/>
            <p:nvPr/>
          </p:nvSpPr>
          <p:spPr>
            <a:xfrm>
              <a:off x="2346220" y="1167851"/>
              <a:ext cx="6621933" cy="5170518"/>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51" name="Google Shape;351;p13"/>
          <p:cNvGrpSpPr/>
          <p:nvPr/>
        </p:nvGrpSpPr>
        <p:grpSpPr>
          <a:xfrm>
            <a:off x="8185582" y="2329864"/>
            <a:ext cx="3597879" cy="1754326"/>
            <a:chOff x="8288277" y="2324074"/>
            <a:chExt cx="3597879" cy="1754326"/>
          </a:xfrm>
        </p:grpSpPr>
        <p:sp>
          <p:nvSpPr>
            <p:cNvPr id="352" name="Google Shape;352;p13"/>
            <p:cNvSpPr/>
            <p:nvPr/>
          </p:nvSpPr>
          <p:spPr>
            <a:xfrm>
              <a:off x="8288277" y="2324074"/>
              <a:ext cx="3597879" cy="1754326"/>
            </a:xfrm>
            <a:prstGeom prst="rect">
              <a:avLst/>
            </a:prstGeom>
            <a:solidFill>
              <a:schemeClr val="lt1"/>
            </a:solidFill>
            <a:ln>
              <a:noFill/>
            </a:ln>
            <a:effectLst>
              <a:outerShdw blurRad="57785" algn="ctr" dir="3180000" dist="3302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2060"/>
                  </a:solidFill>
                  <a:latin typeface="Calibri"/>
                  <a:ea typeface="Calibri"/>
                  <a:cs typeface="Calibri"/>
                  <a:sym typeface="Calibri"/>
                </a:rPr>
                <a:t>The prevalence of PRN-deficient </a:t>
              </a:r>
              <a:r>
                <a:rPr i="1" lang="en-US" sz="1800">
                  <a:solidFill>
                    <a:srgbClr val="002060"/>
                  </a:solidFill>
                  <a:latin typeface="Calibri"/>
                  <a:ea typeface="Calibri"/>
                  <a:cs typeface="Calibri"/>
                  <a:sym typeface="Calibri"/>
                </a:rPr>
                <a:t>B. pertussis </a:t>
              </a:r>
              <a:r>
                <a:rPr lang="en-US" sz="1800">
                  <a:solidFill>
                    <a:srgbClr val="002060"/>
                  </a:solidFill>
                  <a:latin typeface="Calibri"/>
                  <a:ea typeface="Calibri"/>
                  <a:cs typeface="Calibri"/>
                  <a:sym typeface="Calibri"/>
                </a:rPr>
                <a:t>isolates was increased in Europe, and the rising trend was associated with the time since the introduction of acellular vaccine.</a:t>
              </a:r>
              <a:endParaRPr sz="1800">
                <a:solidFill>
                  <a:srgbClr val="002060"/>
                </a:solidFill>
                <a:latin typeface="Calibri"/>
                <a:ea typeface="Calibri"/>
                <a:cs typeface="Calibri"/>
                <a:sym typeface="Calibri"/>
              </a:endParaRPr>
            </a:p>
          </p:txBody>
        </p:sp>
        <p:sp>
          <p:nvSpPr>
            <p:cNvPr id="353" name="Google Shape;353;p13"/>
            <p:cNvSpPr/>
            <p:nvPr/>
          </p:nvSpPr>
          <p:spPr>
            <a:xfrm>
              <a:off x="8288277" y="2324074"/>
              <a:ext cx="45719" cy="1754326"/>
            </a:xfrm>
            <a:prstGeom prst="rect">
              <a:avLst/>
            </a:prstGeom>
            <a:solidFill>
              <a:srgbClr val="80799A"/>
            </a:solidFill>
            <a:ln cap="flat" cmpd="sng" w="25400">
              <a:solidFill>
                <a:srgbClr val="8079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13"/>
            <p:cNvSpPr/>
            <p:nvPr/>
          </p:nvSpPr>
          <p:spPr>
            <a:xfrm>
              <a:off x="11840437" y="2324074"/>
              <a:ext cx="45719" cy="1754326"/>
            </a:xfrm>
            <a:prstGeom prst="rect">
              <a:avLst/>
            </a:prstGeom>
            <a:solidFill>
              <a:srgbClr val="80799A"/>
            </a:solidFill>
            <a:ln cap="flat" cmpd="sng" w="25400">
              <a:solidFill>
                <a:srgbClr val="8079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5" name="Google Shape;355;p13"/>
          <p:cNvSpPr/>
          <p:nvPr/>
        </p:nvSpPr>
        <p:spPr>
          <a:xfrm>
            <a:off x="11723" y="6518144"/>
            <a:ext cx="6096000" cy="2462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000">
                <a:solidFill>
                  <a:schemeClr val="dk1"/>
                </a:solidFill>
                <a:latin typeface="Calibri"/>
                <a:ea typeface="Calibri"/>
                <a:cs typeface="Calibri"/>
                <a:sym typeface="Calibri"/>
              </a:rPr>
              <a:t>Barkoff A,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Euro Surveill</a:t>
            </a:r>
            <a:r>
              <a:rPr lang="en-US" sz="1000">
                <a:solidFill>
                  <a:schemeClr val="dk1"/>
                </a:solidFill>
                <a:latin typeface="Calibri"/>
                <a:ea typeface="Calibri"/>
                <a:cs typeface="Calibri"/>
                <a:sym typeface="Calibri"/>
              </a:rPr>
              <a:t>. 2019;24(7):1700832.</a:t>
            </a:r>
            <a:endParaRPr/>
          </a:p>
        </p:txBody>
      </p:sp>
      <p:sp>
        <p:nvSpPr>
          <p:cNvPr id="356" name="Google Shape;356;p13"/>
          <p:cNvSpPr txBox="1"/>
          <p:nvPr>
            <p:ph type="title"/>
          </p:nvPr>
        </p:nvSpPr>
        <p:spPr>
          <a:xfrm>
            <a:off x="276100" y="321429"/>
            <a:ext cx="10515600" cy="53602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5892"/>
              </a:buClr>
              <a:buSzPts val="2800"/>
              <a:buFont typeface="Calibri"/>
              <a:buNone/>
            </a:pPr>
            <a:r>
              <a:rPr b="1" lang="en-US" sz="2800">
                <a:solidFill>
                  <a:srgbClr val="005892"/>
                </a:solidFill>
                <a:latin typeface="Calibri"/>
                <a:ea typeface="Calibri"/>
                <a:cs typeface="Calibri"/>
                <a:sym typeface="Calibri"/>
              </a:rPr>
              <a:t>2. Mismatch Between Antigen in Vaccine and Current Antigen Strain</a:t>
            </a:r>
            <a:endParaRPr b="1" sz="2800">
              <a:solidFill>
                <a:srgbClr val="00589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14"/>
          <p:cNvSpPr txBox="1"/>
          <p:nvPr>
            <p:ph type="title"/>
          </p:nvPr>
        </p:nvSpPr>
        <p:spPr>
          <a:xfrm>
            <a:off x="4182344" y="1042037"/>
            <a:ext cx="7040563" cy="40163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sz="2400">
                <a:solidFill>
                  <a:schemeClr val="dk1"/>
                </a:solidFill>
                <a:latin typeface="Calibri"/>
                <a:ea typeface="Calibri"/>
                <a:cs typeface="Calibri"/>
                <a:sym typeface="Calibri"/>
              </a:rPr>
              <a:t>Shift From wP to aP Vaccine and Consequences</a:t>
            </a:r>
            <a:endParaRPr b="1" sz="2400">
              <a:solidFill>
                <a:schemeClr val="dk1"/>
              </a:solidFill>
              <a:latin typeface="Calibri"/>
              <a:ea typeface="Calibri"/>
              <a:cs typeface="Calibri"/>
              <a:sym typeface="Calibri"/>
            </a:endParaRPr>
          </a:p>
        </p:txBody>
      </p:sp>
      <p:sp>
        <p:nvSpPr>
          <p:cNvPr id="363" name="Google Shape;363;p14"/>
          <p:cNvSpPr/>
          <p:nvPr/>
        </p:nvSpPr>
        <p:spPr>
          <a:xfrm>
            <a:off x="9936164" y="6573619"/>
            <a:ext cx="2314575" cy="207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Calibri"/>
                <a:ea typeface="Calibri"/>
                <a:cs typeface="Calibri"/>
                <a:sym typeface="Calibri"/>
              </a:rPr>
              <a:t>Sheridan S, </a:t>
            </a:r>
            <a:r>
              <a:rPr i="1" lang="en-US" sz="750">
                <a:solidFill>
                  <a:schemeClr val="dk1"/>
                </a:solidFill>
                <a:latin typeface="Calibri"/>
                <a:ea typeface="Calibri"/>
                <a:cs typeface="Calibri"/>
                <a:sym typeface="Calibri"/>
              </a:rPr>
              <a:t>et al</a:t>
            </a:r>
            <a:r>
              <a:rPr lang="en-US" sz="750">
                <a:solidFill>
                  <a:schemeClr val="dk1"/>
                </a:solidFill>
                <a:latin typeface="Calibri"/>
                <a:ea typeface="Calibri"/>
                <a:cs typeface="Calibri"/>
                <a:sym typeface="Calibri"/>
              </a:rPr>
              <a:t>. </a:t>
            </a:r>
            <a:r>
              <a:rPr i="1" lang="en-US" sz="750">
                <a:solidFill>
                  <a:schemeClr val="dk1"/>
                </a:solidFill>
                <a:latin typeface="Calibri"/>
                <a:ea typeface="Calibri"/>
                <a:cs typeface="Calibri"/>
                <a:sym typeface="Calibri"/>
              </a:rPr>
              <a:t>JAMA</a:t>
            </a:r>
            <a:r>
              <a:rPr lang="en-US" sz="750">
                <a:solidFill>
                  <a:schemeClr val="dk1"/>
                </a:solidFill>
                <a:latin typeface="Calibri"/>
                <a:ea typeface="Calibri"/>
                <a:cs typeface="Calibri"/>
                <a:sym typeface="Calibri"/>
              </a:rPr>
              <a:t>. 2012;308(5):454–456.</a:t>
            </a:r>
            <a:endParaRPr/>
          </a:p>
        </p:txBody>
      </p:sp>
      <p:sp>
        <p:nvSpPr>
          <p:cNvPr id="364" name="Google Shape;364;p14"/>
          <p:cNvSpPr/>
          <p:nvPr/>
        </p:nvSpPr>
        <p:spPr>
          <a:xfrm>
            <a:off x="182698" y="2881483"/>
            <a:ext cx="332776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Infants primed with aP vaccine are 8X more likely to develop pertussis infection</a:t>
            </a:r>
            <a:endParaRPr/>
          </a:p>
        </p:txBody>
      </p:sp>
      <p:sp>
        <p:nvSpPr>
          <p:cNvPr id="365" name="Google Shape;365;p14"/>
          <p:cNvSpPr/>
          <p:nvPr/>
        </p:nvSpPr>
        <p:spPr>
          <a:xfrm>
            <a:off x="7543800" y="4017964"/>
            <a:ext cx="1066800" cy="477837"/>
          </a:xfrm>
          <a:prstGeom prst="ellipse">
            <a:avLst/>
          </a:prstGeom>
          <a:no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4"/>
          <p:cNvSpPr/>
          <p:nvPr/>
        </p:nvSpPr>
        <p:spPr>
          <a:xfrm>
            <a:off x="7543801" y="2916239"/>
            <a:ext cx="995363" cy="522287"/>
          </a:xfrm>
          <a:prstGeom prst="ellipse">
            <a:avLst/>
          </a:prstGeom>
          <a:no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4"/>
          <p:cNvSpPr/>
          <p:nvPr/>
        </p:nvSpPr>
        <p:spPr>
          <a:xfrm>
            <a:off x="6871" y="282566"/>
            <a:ext cx="8678159" cy="584775"/>
          </a:xfrm>
          <a:prstGeom prst="rect">
            <a:avLst/>
          </a:prstGeom>
          <a:noFill/>
          <a:ln>
            <a:noFill/>
          </a:ln>
        </p:spPr>
        <p:txBody>
          <a:bodyPr anchorCtr="0" anchor="t" bIns="45700" lIns="91425" spcFirstLastPara="1" rIns="91425" wrap="square" tIns="45700">
            <a:spAutoFit/>
          </a:bodyPr>
          <a:lstStyle/>
          <a:p>
            <a:pPr indent="-214313" lvl="0" marL="214313" marR="0" rtl="0" algn="ctr">
              <a:spcBef>
                <a:spcPts val="0"/>
              </a:spcBef>
              <a:spcAft>
                <a:spcPts val="0"/>
              </a:spcAft>
              <a:buNone/>
            </a:pPr>
            <a:r>
              <a:rPr b="1" lang="en-US" sz="3200">
                <a:solidFill>
                  <a:srgbClr val="00B050"/>
                </a:solidFill>
                <a:latin typeface="Calibri"/>
                <a:ea typeface="Calibri"/>
                <a:cs typeface="Calibri"/>
                <a:sym typeface="Calibri"/>
              </a:rPr>
              <a:t> 3. Waning Efficacy of Acellular Pertussis Vaccine</a:t>
            </a:r>
            <a:endParaRPr/>
          </a:p>
        </p:txBody>
      </p:sp>
      <p:grpSp>
        <p:nvGrpSpPr>
          <p:cNvPr id="368" name="Google Shape;368;p14"/>
          <p:cNvGrpSpPr/>
          <p:nvPr/>
        </p:nvGrpSpPr>
        <p:grpSpPr>
          <a:xfrm>
            <a:off x="3927073" y="1518555"/>
            <a:ext cx="7247858" cy="4978498"/>
            <a:chOff x="1927809" y="1323085"/>
            <a:chExt cx="7145854" cy="5256001"/>
          </a:xfrm>
        </p:grpSpPr>
        <p:pic>
          <p:nvPicPr>
            <p:cNvPr id="369" name="Google Shape;369;p14"/>
            <p:cNvPicPr preferRelativeResize="0"/>
            <p:nvPr/>
          </p:nvPicPr>
          <p:blipFill rotWithShape="1">
            <a:blip r:embed="rId3">
              <a:alphaModFix/>
            </a:blip>
            <a:srcRect b="0" l="0" r="0" t="0"/>
            <a:stretch/>
          </p:blipFill>
          <p:spPr>
            <a:xfrm>
              <a:off x="2179487" y="1969416"/>
              <a:ext cx="6642497" cy="3790950"/>
            </a:xfrm>
            <a:prstGeom prst="rect">
              <a:avLst/>
            </a:prstGeom>
            <a:noFill/>
            <a:ln>
              <a:noFill/>
            </a:ln>
          </p:spPr>
        </p:pic>
        <p:sp>
          <p:nvSpPr>
            <p:cNvPr id="370" name="Google Shape;370;p14"/>
            <p:cNvSpPr txBox="1"/>
            <p:nvPr/>
          </p:nvSpPr>
          <p:spPr>
            <a:xfrm>
              <a:off x="1927809" y="1323085"/>
              <a:ext cx="7145854" cy="646331"/>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Pertussis reporting rates between 1999 and 2011 by primary course of pertussis vaccination for children born in 1998, in Queensland</a:t>
              </a:r>
              <a:endParaRPr/>
            </a:p>
          </p:txBody>
        </p:sp>
        <p:sp>
          <p:nvSpPr>
            <p:cNvPr id="371" name="Google Shape;371;p14"/>
            <p:cNvSpPr/>
            <p:nvPr/>
          </p:nvSpPr>
          <p:spPr>
            <a:xfrm>
              <a:off x="1927809" y="1323086"/>
              <a:ext cx="7145854" cy="5256000"/>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2" name="Google Shape;372;p14"/>
          <p:cNvSpPr/>
          <p:nvPr/>
        </p:nvSpPr>
        <p:spPr>
          <a:xfrm>
            <a:off x="4058246" y="5590491"/>
            <a:ext cx="7116686" cy="830997"/>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Infant priming with DTwP associated with a lower risk of subsequent pertussis than DTaP only primed children. A primary course using moderately effective DTwP vaccine may be more protective than DTaP.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15"/>
          <p:cNvSpPr txBox="1"/>
          <p:nvPr>
            <p:ph idx="10" type="dt"/>
          </p:nvPr>
        </p:nvSpPr>
        <p:spPr>
          <a:xfrm>
            <a:off x="838200" y="6408901"/>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venir"/>
              <a:buNone/>
            </a:pPr>
            <a:r>
              <a:rPr b="0" i="0" lang="en-US" sz="900" u="none" cap="none" strike="noStrike">
                <a:solidFill>
                  <a:srgbClr val="888888"/>
                </a:solidFill>
                <a:latin typeface="Avenir"/>
                <a:ea typeface="Avenir"/>
                <a:cs typeface="Avenir"/>
                <a:sym typeface="Avenir"/>
              </a:rPr>
              <a:t>18 July 2019</a:t>
            </a:r>
            <a:endParaRPr b="0" i="0" sz="900" u="none" cap="none" strike="noStrike">
              <a:solidFill>
                <a:srgbClr val="888888"/>
              </a:solidFill>
              <a:latin typeface="Avenir"/>
              <a:ea typeface="Avenir"/>
              <a:cs typeface="Avenir"/>
              <a:sym typeface="Avenir"/>
            </a:endParaRPr>
          </a:p>
        </p:txBody>
      </p:sp>
      <p:sp>
        <p:nvSpPr>
          <p:cNvPr id="378" name="Google Shape;378;p15"/>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900"/>
              <a:buFont typeface="Avenir"/>
              <a:buNone/>
            </a:pPr>
            <a:r>
              <a:rPr b="0" i="0" lang="en-US" sz="900" u="none" cap="none" strike="noStrike">
                <a:solidFill>
                  <a:srgbClr val="888888"/>
                </a:solidFill>
                <a:latin typeface="Avenir"/>
                <a:ea typeface="Avenir"/>
                <a:cs typeface="Avenir"/>
                <a:sym typeface="Avenir"/>
              </a:rPr>
              <a:t>Confidential. Circulation Restricted.</a:t>
            </a:r>
            <a:endParaRPr/>
          </a:p>
        </p:txBody>
      </p:sp>
      <p:sp>
        <p:nvSpPr>
          <p:cNvPr id="379" name="Google Shape;379;p15"/>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venir"/>
              <a:buNone/>
            </a:pPr>
            <a:fld id="{00000000-1234-1234-1234-123412341234}" type="slidenum">
              <a:rPr b="0" i="0" lang="en-US" sz="900" u="none" cap="none" strike="noStrike">
                <a:solidFill>
                  <a:srgbClr val="888888"/>
                </a:solidFill>
                <a:latin typeface="Avenir"/>
                <a:ea typeface="Avenir"/>
                <a:cs typeface="Avenir"/>
                <a:sym typeface="Avenir"/>
              </a:rPr>
              <a:t>‹#›</a:t>
            </a:fld>
            <a:endParaRPr b="0" i="0" sz="900" u="none" cap="none" strike="noStrike">
              <a:solidFill>
                <a:srgbClr val="888888"/>
              </a:solidFill>
              <a:latin typeface="Avenir"/>
              <a:ea typeface="Avenir"/>
              <a:cs typeface="Avenir"/>
              <a:sym typeface="Avenir"/>
            </a:endParaRPr>
          </a:p>
        </p:txBody>
      </p:sp>
      <p:pic>
        <p:nvPicPr>
          <p:cNvPr id="380" name="Google Shape;380;p15"/>
          <p:cNvPicPr preferRelativeResize="0"/>
          <p:nvPr/>
        </p:nvPicPr>
        <p:blipFill rotWithShape="1">
          <a:blip r:embed="rId3">
            <a:alphaModFix/>
          </a:blip>
          <a:srcRect b="14071" l="49891" r="11185" t="29346"/>
          <a:stretch/>
        </p:blipFill>
        <p:spPr>
          <a:xfrm>
            <a:off x="1463040" y="1023507"/>
            <a:ext cx="5842535" cy="4818498"/>
          </a:xfrm>
          <a:prstGeom prst="rect">
            <a:avLst/>
          </a:prstGeom>
          <a:noFill/>
          <a:ln>
            <a:noFill/>
          </a:ln>
        </p:spPr>
      </p:pic>
      <p:sp>
        <p:nvSpPr>
          <p:cNvPr id="381" name="Google Shape;381;p15"/>
          <p:cNvSpPr/>
          <p:nvPr/>
        </p:nvSpPr>
        <p:spPr>
          <a:xfrm>
            <a:off x="1203159" y="5928865"/>
            <a:ext cx="997177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7030A0"/>
                </a:solidFill>
                <a:latin typeface="Calibri"/>
                <a:ea typeface="Calibri"/>
                <a:cs typeface="Calibri"/>
                <a:sym typeface="Calibri"/>
              </a:rPr>
              <a:t>Teenagers who received DTwP vaccines in childhood were more protected against pertussis outbreak than were those who received DTaP vaccines.</a:t>
            </a:r>
            <a:endParaRPr sz="2000">
              <a:solidFill>
                <a:srgbClr val="7030A0"/>
              </a:solidFill>
              <a:latin typeface="Calibri"/>
              <a:ea typeface="Calibri"/>
              <a:cs typeface="Calibri"/>
              <a:sym typeface="Calibri"/>
            </a:endParaRPr>
          </a:p>
        </p:txBody>
      </p:sp>
      <p:sp>
        <p:nvSpPr>
          <p:cNvPr id="382" name="Google Shape;382;p15"/>
          <p:cNvSpPr/>
          <p:nvPr/>
        </p:nvSpPr>
        <p:spPr>
          <a:xfrm>
            <a:off x="7093819" y="1812779"/>
            <a:ext cx="4581625" cy="34778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Teenagers vaccinated with 4 doses of DTaP vaccines were almost 6 times higher risk of pertussis than those who had received 4 doses of DTwP vaccines.</a:t>
            </a:r>
            <a:endParaRPr/>
          </a:p>
          <a:p>
            <a:pPr indent="-203200" lvl="0" marL="342900" marR="0" rtl="0" algn="just">
              <a:spcBef>
                <a:spcPts val="0"/>
              </a:spcBef>
              <a:spcAft>
                <a:spcPts val="0"/>
              </a:spcAft>
              <a:buClr>
                <a:schemeClr val="dk1"/>
              </a:buClr>
              <a:buSzPts val="2200"/>
              <a:buFont typeface="Courier New"/>
              <a:buNone/>
            </a:pPr>
            <a:r>
              <a:t/>
            </a:r>
            <a:endParaRPr sz="2200">
              <a:solidFill>
                <a:schemeClr val="dk1"/>
              </a:solidFill>
              <a:latin typeface="Calibri"/>
              <a:ea typeface="Calibri"/>
              <a:cs typeface="Calibri"/>
              <a:sym typeface="Calibri"/>
            </a:endParaRPr>
          </a:p>
          <a:p>
            <a:pPr indent="-203200" lvl="0" marL="342900" marR="0" rtl="0" algn="just">
              <a:spcBef>
                <a:spcPts val="0"/>
              </a:spcBef>
              <a:spcAft>
                <a:spcPts val="0"/>
              </a:spcAft>
              <a:buClr>
                <a:schemeClr val="dk1"/>
              </a:buClr>
              <a:buSzPts val="2200"/>
              <a:buFont typeface="Courier New"/>
              <a:buNone/>
            </a:pPr>
            <a:r>
              <a:t/>
            </a:r>
            <a:endParaRPr sz="22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Decreasing number of DTwP doses was significantly associated with increased pertussis risk (P &lt; .0001).</a:t>
            </a:r>
            <a:endParaRPr/>
          </a:p>
        </p:txBody>
      </p:sp>
      <p:sp>
        <p:nvSpPr>
          <p:cNvPr id="383" name="Google Shape;383;p15"/>
          <p:cNvSpPr/>
          <p:nvPr/>
        </p:nvSpPr>
        <p:spPr>
          <a:xfrm>
            <a:off x="9597762" y="6488668"/>
            <a:ext cx="22574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Calibri"/>
                <a:ea typeface="Calibri"/>
                <a:cs typeface="Calibri"/>
                <a:sym typeface="Calibri"/>
              </a:rPr>
              <a:t>Pediatrics 2013; 131(6):e1716-22</a:t>
            </a:r>
            <a:endParaRPr sz="1200">
              <a:solidFill>
                <a:schemeClr val="dk1"/>
              </a:solidFill>
              <a:latin typeface="Calibri"/>
              <a:ea typeface="Calibri"/>
              <a:cs typeface="Calibri"/>
              <a:sym typeface="Calibri"/>
            </a:endParaRPr>
          </a:p>
        </p:txBody>
      </p:sp>
      <p:sp>
        <p:nvSpPr>
          <p:cNvPr id="384" name="Google Shape;384;p15"/>
          <p:cNvSpPr/>
          <p:nvPr/>
        </p:nvSpPr>
        <p:spPr>
          <a:xfrm>
            <a:off x="6871" y="282566"/>
            <a:ext cx="8678159" cy="584775"/>
          </a:xfrm>
          <a:prstGeom prst="rect">
            <a:avLst/>
          </a:prstGeom>
          <a:noFill/>
          <a:ln>
            <a:noFill/>
          </a:ln>
        </p:spPr>
        <p:txBody>
          <a:bodyPr anchorCtr="0" anchor="t" bIns="45700" lIns="91425" spcFirstLastPara="1" rIns="91425" wrap="square" tIns="45700">
            <a:spAutoFit/>
          </a:bodyPr>
          <a:lstStyle/>
          <a:p>
            <a:pPr indent="-214313" lvl="0" marL="214313" marR="0" rtl="0" algn="ctr">
              <a:spcBef>
                <a:spcPts val="0"/>
              </a:spcBef>
              <a:spcAft>
                <a:spcPts val="0"/>
              </a:spcAft>
              <a:buNone/>
            </a:pPr>
            <a:r>
              <a:rPr b="1" lang="en-US" sz="3200">
                <a:solidFill>
                  <a:srgbClr val="00B050"/>
                </a:solidFill>
                <a:latin typeface="Calibri"/>
                <a:ea typeface="Calibri"/>
                <a:cs typeface="Calibri"/>
                <a:sym typeface="Calibri"/>
              </a:rPr>
              <a:t> 3. Waning Efficacy of Acellular Pertussis Vaccine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 name="Shape 389"/>
        <p:cNvGrpSpPr/>
        <p:nvPr/>
      </p:nvGrpSpPr>
      <p:grpSpPr>
        <a:xfrm>
          <a:off x="0" y="0"/>
          <a:ext cx="0" cy="0"/>
          <a:chOff x="0" y="0"/>
          <a:chExt cx="0" cy="0"/>
        </a:xfrm>
      </p:grpSpPr>
      <p:sp>
        <p:nvSpPr>
          <p:cNvPr id="390" name="Google Shape;390;p16"/>
          <p:cNvSpPr txBox="1"/>
          <p:nvPr>
            <p:ph type="title"/>
          </p:nvPr>
        </p:nvSpPr>
        <p:spPr>
          <a:xfrm>
            <a:off x="2966153" y="992269"/>
            <a:ext cx="6630235" cy="49053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B050"/>
              </a:buClr>
              <a:buSzPts val="2400"/>
              <a:buFont typeface="Calibri"/>
              <a:buNone/>
            </a:pPr>
            <a:r>
              <a:rPr lang="en-US" sz="2400">
                <a:solidFill>
                  <a:srgbClr val="00B050"/>
                </a:solidFill>
                <a:latin typeface="Calibri"/>
                <a:ea typeface="Calibri"/>
                <a:cs typeface="Calibri"/>
                <a:sym typeface="Calibri"/>
              </a:rPr>
              <a:t>Declining Protection From aP Vaccines</a:t>
            </a:r>
            <a:endParaRPr sz="2400">
              <a:solidFill>
                <a:srgbClr val="00B050"/>
              </a:solidFill>
              <a:latin typeface="Calibri"/>
              <a:ea typeface="Calibri"/>
              <a:cs typeface="Calibri"/>
              <a:sym typeface="Calibri"/>
            </a:endParaRPr>
          </a:p>
        </p:txBody>
      </p:sp>
      <p:sp>
        <p:nvSpPr>
          <p:cNvPr id="391" name="Google Shape;391;p16"/>
          <p:cNvSpPr/>
          <p:nvPr/>
        </p:nvSpPr>
        <p:spPr>
          <a:xfrm>
            <a:off x="882516" y="6346217"/>
            <a:ext cx="2289175" cy="196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75">
                <a:solidFill>
                  <a:schemeClr val="dk1"/>
                </a:solidFill>
                <a:latin typeface="Calibri"/>
                <a:ea typeface="Calibri"/>
                <a:cs typeface="Calibri"/>
                <a:sym typeface="Calibri"/>
              </a:rPr>
              <a:t>Schwartz K, </a:t>
            </a:r>
            <a:r>
              <a:rPr i="1" lang="en-US" sz="675">
                <a:solidFill>
                  <a:schemeClr val="dk1"/>
                </a:solidFill>
                <a:latin typeface="Calibri"/>
                <a:ea typeface="Calibri"/>
                <a:cs typeface="Calibri"/>
                <a:sym typeface="Calibri"/>
              </a:rPr>
              <a:t>et al</a:t>
            </a:r>
            <a:r>
              <a:rPr lang="en-US" sz="675">
                <a:solidFill>
                  <a:schemeClr val="dk1"/>
                </a:solidFill>
                <a:latin typeface="Calibri"/>
                <a:ea typeface="Calibri"/>
                <a:cs typeface="Calibri"/>
                <a:sym typeface="Calibri"/>
              </a:rPr>
              <a:t>. </a:t>
            </a:r>
            <a:r>
              <a:rPr i="1" lang="en-US" sz="675">
                <a:solidFill>
                  <a:schemeClr val="dk1"/>
                </a:solidFill>
                <a:latin typeface="Calibri"/>
                <a:ea typeface="Calibri"/>
                <a:cs typeface="Calibri"/>
                <a:sym typeface="Calibri"/>
              </a:rPr>
              <a:t>CMAJ</a:t>
            </a:r>
            <a:r>
              <a:rPr lang="en-US" sz="675">
                <a:solidFill>
                  <a:schemeClr val="dk1"/>
                </a:solidFill>
                <a:latin typeface="Calibri"/>
                <a:ea typeface="Calibri"/>
                <a:cs typeface="Calibri"/>
                <a:sym typeface="Calibri"/>
              </a:rPr>
              <a:t>. 2016;188(16):E399–E406. </a:t>
            </a:r>
            <a:endParaRPr/>
          </a:p>
        </p:txBody>
      </p:sp>
      <p:sp>
        <p:nvSpPr>
          <p:cNvPr id="392" name="Google Shape;392;p16"/>
          <p:cNvSpPr/>
          <p:nvPr/>
        </p:nvSpPr>
        <p:spPr>
          <a:xfrm>
            <a:off x="9459477" y="6185063"/>
            <a:ext cx="2074607"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Calibri"/>
                <a:ea typeface="Calibri"/>
                <a:cs typeface="Calibri"/>
                <a:sym typeface="Calibri"/>
              </a:rPr>
              <a:t>wP: Whole</a:t>
            </a:r>
            <a:r>
              <a:rPr lang="en-US" sz="750">
                <a:solidFill>
                  <a:srgbClr val="FF0000"/>
                </a:solidFill>
                <a:latin typeface="Calibri"/>
                <a:ea typeface="Calibri"/>
                <a:cs typeface="Calibri"/>
                <a:sym typeface="Calibri"/>
              </a:rPr>
              <a:t>-</a:t>
            </a:r>
            <a:r>
              <a:rPr lang="en-US" sz="750">
                <a:solidFill>
                  <a:schemeClr val="dk1"/>
                </a:solidFill>
                <a:latin typeface="Calibri"/>
                <a:ea typeface="Calibri"/>
                <a:cs typeface="Calibri"/>
                <a:sym typeface="Calibri"/>
              </a:rPr>
              <a:t>cell pertussis; aP: Acellular pertussis.</a:t>
            </a:r>
            <a:endParaRPr sz="750">
              <a:solidFill>
                <a:schemeClr val="dk1"/>
              </a:solidFill>
              <a:latin typeface="Calibri"/>
              <a:ea typeface="Calibri"/>
              <a:cs typeface="Calibri"/>
              <a:sym typeface="Calibri"/>
            </a:endParaRPr>
          </a:p>
        </p:txBody>
      </p:sp>
      <p:sp>
        <p:nvSpPr>
          <p:cNvPr id="393" name="Google Shape;393;p16"/>
          <p:cNvSpPr/>
          <p:nvPr/>
        </p:nvSpPr>
        <p:spPr>
          <a:xfrm>
            <a:off x="7766281" y="1586398"/>
            <a:ext cx="2730500" cy="1754187"/>
          </a:xfrm>
          <a:prstGeom prst="rect">
            <a:avLst/>
          </a:prstGeom>
          <a:solidFill>
            <a:srgbClr val="F2F2F2"/>
          </a:solidFill>
          <a:ln cap="flat" cmpd="sng" w="38100">
            <a:solidFill>
              <a:srgbClr val="00589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As time from last vaccination increased, aP vaccine effectiveness decreased, and the proportion of tests positive for pertussis increased..</a:t>
            </a:r>
            <a:endParaRPr sz="1050">
              <a:solidFill>
                <a:schemeClr val="dk1"/>
              </a:solidFill>
              <a:latin typeface="Calibri"/>
              <a:ea typeface="Calibri"/>
              <a:cs typeface="Calibri"/>
              <a:sym typeface="Calibri"/>
            </a:endParaRPr>
          </a:p>
        </p:txBody>
      </p:sp>
      <p:sp>
        <p:nvSpPr>
          <p:cNvPr id="394" name="Google Shape;394;p16"/>
          <p:cNvSpPr/>
          <p:nvPr/>
        </p:nvSpPr>
        <p:spPr>
          <a:xfrm>
            <a:off x="7848061" y="4248726"/>
            <a:ext cx="2730500" cy="1200150"/>
          </a:xfrm>
          <a:prstGeom prst="rect">
            <a:avLst/>
          </a:prstGeom>
          <a:solidFill>
            <a:srgbClr val="F2F2F2"/>
          </a:solidFill>
          <a:ln cap="flat" cmpd="sng" w="38100">
            <a:solidFill>
              <a:srgbClr val="00589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Whole-cell vaccine priming may be considered for optimized pertussis control.</a:t>
            </a:r>
            <a:endParaRPr sz="900">
              <a:solidFill>
                <a:schemeClr val="dk1"/>
              </a:solidFill>
              <a:latin typeface="Calibri"/>
              <a:ea typeface="Calibri"/>
              <a:cs typeface="Calibri"/>
              <a:sym typeface="Calibri"/>
            </a:endParaRPr>
          </a:p>
        </p:txBody>
      </p:sp>
      <p:grpSp>
        <p:nvGrpSpPr>
          <p:cNvPr id="395" name="Google Shape;395;p16"/>
          <p:cNvGrpSpPr/>
          <p:nvPr/>
        </p:nvGrpSpPr>
        <p:grpSpPr>
          <a:xfrm>
            <a:off x="836479" y="1586398"/>
            <a:ext cx="6334342" cy="4157178"/>
            <a:chOff x="727008" y="1389840"/>
            <a:chExt cx="7169823" cy="4824000"/>
          </a:xfrm>
        </p:grpSpPr>
        <p:grpSp>
          <p:nvGrpSpPr>
            <p:cNvPr id="396" name="Google Shape;396;p16"/>
            <p:cNvGrpSpPr/>
            <p:nvPr/>
          </p:nvGrpSpPr>
          <p:grpSpPr>
            <a:xfrm>
              <a:off x="727008" y="1389840"/>
              <a:ext cx="7169823" cy="4824000"/>
              <a:chOff x="727008" y="1178488"/>
              <a:chExt cx="7169823" cy="4824000"/>
            </a:xfrm>
          </p:grpSpPr>
          <p:grpSp>
            <p:nvGrpSpPr>
              <p:cNvPr id="397" name="Google Shape;397;p16"/>
              <p:cNvGrpSpPr/>
              <p:nvPr/>
            </p:nvGrpSpPr>
            <p:grpSpPr>
              <a:xfrm>
                <a:off x="727008" y="1178488"/>
                <a:ext cx="7169823" cy="4824000"/>
                <a:chOff x="427703" y="1524243"/>
                <a:chExt cx="7169823" cy="4824000"/>
              </a:xfrm>
            </p:grpSpPr>
            <p:sp>
              <p:nvSpPr>
                <p:cNvPr id="398" name="Google Shape;398;p16"/>
                <p:cNvSpPr/>
                <p:nvPr/>
              </p:nvSpPr>
              <p:spPr>
                <a:xfrm>
                  <a:off x="427703" y="1524244"/>
                  <a:ext cx="7169823" cy="369332"/>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Effectiveness of pertussis vaccination and duration of immunity.</a:t>
                  </a:r>
                  <a:endParaRPr/>
                </a:p>
              </p:txBody>
            </p:sp>
            <p:sp>
              <p:nvSpPr>
                <p:cNvPr id="399" name="Google Shape;399;p16"/>
                <p:cNvSpPr/>
                <p:nvPr/>
              </p:nvSpPr>
              <p:spPr>
                <a:xfrm>
                  <a:off x="427703" y="1524243"/>
                  <a:ext cx="7169823" cy="4824000"/>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Google Shape;400;p16"/>
              <p:cNvSpPr/>
              <p:nvPr/>
            </p:nvSpPr>
            <p:spPr>
              <a:xfrm>
                <a:off x="788378" y="5227769"/>
                <a:ext cx="7055546" cy="554011"/>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Pertussis-vaccine effectiveness (blue bars, left axis) and proportion of positive tests (solid line, right axis) by year since last vaccination in participants with up-to-date or partial vaccination. </a:t>
                </a:r>
                <a:endParaRPr sz="1050">
                  <a:solidFill>
                    <a:schemeClr val="dk1"/>
                  </a:solidFill>
                  <a:latin typeface="Calibri"/>
                  <a:ea typeface="Calibri"/>
                  <a:cs typeface="Calibri"/>
                  <a:sym typeface="Calibri"/>
                </a:endParaRPr>
              </a:p>
            </p:txBody>
          </p:sp>
        </p:grpSp>
        <p:pic>
          <p:nvPicPr>
            <p:cNvPr descr="Chart&#10;&#10;Description automatically generated" id="401" name="Google Shape;401;p16"/>
            <p:cNvPicPr preferRelativeResize="0"/>
            <p:nvPr/>
          </p:nvPicPr>
          <p:blipFill rotWithShape="1">
            <a:blip r:embed="rId3">
              <a:alphaModFix/>
            </a:blip>
            <a:srcRect b="0" l="0" r="0" t="0"/>
            <a:stretch/>
          </p:blipFill>
          <p:spPr>
            <a:xfrm>
              <a:off x="749033" y="1718645"/>
              <a:ext cx="7056000" cy="3777650"/>
            </a:xfrm>
            <a:prstGeom prst="rect">
              <a:avLst/>
            </a:prstGeom>
            <a:noFill/>
            <a:ln>
              <a:noFill/>
            </a:ln>
          </p:spPr>
        </p:pic>
      </p:grpSp>
      <p:sp>
        <p:nvSpPr>
          <p:cNvPr id="402" name="Google Shape;402;p16"/>
          <p:cNvSpPr/>
          <p:nvPr/>
        </p:nvSpPr>
        <p:spPr>
          <a:xfrm>
            <a:off x="6871" y="282566"/>
            <a:ext cx="8678159" cy="584775"/>
          </a:xfrm>
          <a:prstGeom prst="rect">
            <a:avLst/>
          </a:prstGeom>
          <a:noFill/>
          <a:ln>
            <a:noFill/>
          </a:ln>
        </p:spPr>
        <p:txBody>
          <a:bodyPr anchorCtr="0" anchor="t" bIns="45700" lIns="91425" spcFirstLastPara="1" rIns="91425" wrap="square" tIns="45700">
            <a:spAutoFit/>
          </a:bodyPr>
          <a:lstStyle/>
          <a:p>
            <a:pPr indent="-214313" lvl="0" marL="214313" marR="0" rtl="0" algn="ctr">
              <a:spcBef>
                <a:spcPts val="0"/>
              </a:spcBef>
              <a:spcAft>
                <a:spcPts val="0"/>
              </a:spcAft>
              <a:buNone/>
            </a:pPr>
            <a:r>
              <a:rPr b="1" lang="en-US" sz="3200">
                <a:solidFill>
                  <a:srgbClr val="00B050"/>
                </a:solidFill>
                <a:latin typeface="Calibri"/>
                <a:ea typeface="Calibri"/>
                <a:cs typeface="Calibri"/>
                <a:sym typeface="Calibri"/>
              </a:rPr>
              <a:t> 3. Waning Efficacy of Acellular Pertussis Vaccine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7" name="Shape 407"/>
        <p:cNvGrpSpPr/>
        <p:nvPr/>
      </p:nvGrpSpPr>
      <p:grpSpPr>
        <a:xfrm>
          <a:off x="0" y="0"/>
          <a:ext cx="0" cy="0"/>
          <a:chOff x="0" y="0"/>
          <a:chExt cx="0" cy="0"/>
        </a:xfrm>
      </p:grpSpPr>
      <p:grpSp>
        <p:nvGrpSpPr>
          <p:cNvPr id="408" name="Google Shape;408;p17"/>
          <p:cNvGrpSpPr/>
          <p:nvPr/>
        </p:nvGrpSpPr>
        <p:grpSpPr>
          <a:xfrm>
            <a:off x="1828800" y="1386038"/>
            <a:ext cx="6689558" cy="4983012"/>
            <a:chOff x="1141708" y="1106388"/>
            <a:chExt cx="7655033" cy="4725048"/>
          </a:xfrm>
        </p:grpSpPr>
        <p:sp>
          <p:nvSpPr>
            <p:cNvPr id="409" name="Google Shape;409;p17"/>
            <p:cNvSpPr/>
            <p:nvPr/>
          </p:nvSpPr>
          <p:spPr>
            <a:xfrm>
              <a:off x="1141708" y="4631299"/>
              <a:ext cx="7655033" cy="70900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675">
                  <a:solidFill>
                    <a:schemeClr val="dk1"/>
                  </a:solidFill>
                  <a:latin typeface="Calibri"/>
                  <a:ea typeface="Calibri"/>
                  <a:cs typeface="Calibri"/>
                  <a:sym typeface="Calibri"/>
                </a:rPr>
                <a:t>* The data apply to children born from 1997 through 1999. Pertussis cases were reported from April 1997 through July 2012. The immunization data for this cohort were reported from March 1997 through July 2012. CI denotes confidence interval, and Tdap the tetanus–diphtheria– acellular pertussis booster. † Data were stratified according to whether the first pertussis vaccination administered was a whole-cell vaccine (diphtheria–tetanus–wholecell pertussis, or DTwP) or an acellular vaccine (diphtheria–tetanus–acellular pertussis, or DTaP). ‡ Data were stratified according to whether the first pertussis vaccine was a DTwP or DTaP vaccine, with the first vaccination occurring at least 14 days before disease onset. § The risk ratio was calculated as the ratio of the incidence of disease among those first vaccinated with DTaP to the incidence among those first vaccinated with DTwP. ¶Any pertussis vaccine was defined as at least one reported pertussis-containing vaccination received at least 14 days before disease onset.</a:t>
              </a:r>
              <a:endParaRPr sz="675">
                <a:solidFill>
                  <a:schemeClr val="dk1"/>
                </a:solidFill>
                <a:latin typeface="Calibri"/>
                <a:ea typeface="Calibri"/>
                <a:cs typeface="Calibri"/>
                <a:sym typeface="Calibri"/>
              </a:endParaRPr>
            </a:p>
          </p:txBody>
        </p:sp>
        <p:pic>
          <p:nvPicPr>
            <p:cNvPr descr="Priming with Whole-Cell versus Acellular Pertussis Vaccine | NEJM" id="410" name="Google Shape;410;p17"/>
            <p:cNvPicPr preferRelativeResize="0"/>
            <p:nvPr/>
          </p:nvPicPr>
          <p:blipFill rotWithShape="1">
            <a:blip r:embed="rId3">
              <a:alphaModFix/>
            </a:blip>
            <a:srcRect b="35912" l="1105" r="1542" t="5916"/>
            <a:stretch/>
          </p:blipFill>
          <p:spPr>
            <a:xfrm>
              <a:off x="1214233" y="1635369"/>
              <a:ext cx="7535616" cy="2936629"/>
            </a:xfrm>
            <a:prstGeom prst="rect">
              <a:avLst/>
            </a:prstGeom>
            <a:noFill/>
            <a:ln>
              <a:noFill/>
            </a:ln>
          </p:spPr>
        </p:pic>
        <p:sp>
          <p:nvSpPr>
            <p:cNvPr id="411" name="Google Shape;411;p17"/>
            <p:cNvSpPr/>
            <p:nvPr/>
          </p:nvSpPr>
          <p:spPr>
            <a:xfrm>
              <a:off x="1176741" y="1106388"/>
              <a:ext cx="7620000" cy="457425"/>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Pertussis among Children in Oregon, According to Type of First Dose of Pertussis Vaccine.*</a:t>
              </a:r>
              <a:endParaRPr sz="1200">
                <a:solidFill>
                  <a:schemeClr val="lt1"/>
                </a:solidFill>
                <a:latin typeface="Arial"/>
                <a:ea typeface="Arial"/>
                <a:cs typeface="Arial"/>
                <a:sym typeface="Arial"/>
              </a:endParaRPr>
            </a:p>
          </p:txBody>
        </p:sp>
        <p:sp>
          <p:nvSpPr>
            <p:cNvPr id="412" name="Google Shape;412;p17"/>
            <p:cNvSpPr/>
            <p:nvPr/>
          </p:nvSpPr>
          <p:spPr>
            <a:xfrm>
              <a:off x="6293100" y="2054858"/>
              <a:ext cx="587962" cy="2516670"/>
            </a:xfrm>
            <a:prstGeom prst="roundRect">
              <a:avLst>
                <a:gd fmla="val 16667" name="adj"/>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17"/>
            <p:cNvSpPr/>
            <p:nvPr/>
          </p:nvSpPr>
          <p:spPr>
            <a:xfrm>
              <a:off x="6998269" y="2059577"/>
              <a:ext cx="697485" cy="2516670"/>
            </a:xfrm>
            <a:prstGeom prst="roundRect">
              <a:avLst>
                <a:gd fmla="val 16667" name="adj"/>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17"/>
            <p:cNvSpPr/>
            <p:nvPr/>
          </p:nvSpPr>
          <p:spPr>
            <a:xfrm>
              <a:off x="1178216" y="1106388"/>
              <a:ext cx="7618525" cy="4725048"/>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5" name="Google Shape;415;p17"/>
          <p:cNvSpPr/>
          <p:nvPr/>
        </p:nvSpPr>
        <p:spPr>
          <a:xfrm>
            <a:off x="1671638" y="6580188"/>
            <a:ext cx="4572000" cy="207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Calibri"/>
                <a:ea typeface="Calibri"/>
                <a:cs typeface="Calibri"/>
                <a:sym typeface="Calibri"/>
              </a:rPr>
              <a:t>Liko J, </a:t>
            </a:r>
            <a:r>
              <a:rPr i="1" lang="en-US" sz="750">
                <a:solidFill>
                  <a:schemeClr val="dk1"/>
                </a:solidFill>
                <a:latin typeface="Calibri"/>
                <a:ea typeface="Calibri"/>
                <a:cs typeface="Calibri"/>
                <a:sym typeface="Calibri"/>
              </a:rPr>
              <a:t>et al</a:t>
            </a:r>
            <a:r>
              <a:rPr lang="en-US" sz="750">
                <a:solidFill>
                  <a:schemeClr val="dk1"/>
                </a:solidFill>
                <a:latin typeface="Calibri"/>
                <a:ea typeface="Calibri"/>
                <a:cs typeface="Calibri"/>
                <a:sym typeface="Calibri"/>
              </a:rPr>
              <a:t>. </a:t>
            </a:r>
            <a:r>
              <a:rPr i="1" lang="en-US" sz="750">
                <a:solidFill>
                  <a:schemeClr val="dk1"/>
                </a:solidFill>
                <a:latin typeface="Calibri"/>
                <a:ea typeface="Calibri"/>
                <a:cs typeface="Calibri"/>
                <a:sym typeface="Calibri"/>
              </a:rPr>
              <a:t>N Engl J Med</a:t>
            </a:r>
            <a:r>
              <a:rPr lang="en-US" sz="750">
                <a:solidFill>
                  <a:schemeClr val="dk1"/>
                </a:solidFill>
                <a:latin typeface="Calibri"/>
                <a:ea typeface="Calibri"/>
                <a:cs typeface="Calibri"/>
                <a:sym typeface="Calibri"/>
              </a:rPr>
              <a:t>. 2013;368(6):581–582. </a:t>
            </a:r>
            <a:endParaRPr/>
          </a:p>
        </p:txBody>
      </p:sp>
      <p:sp>
        <p:nvSpPr>
          <p:cNvPr id="416" name="Google Shape;416;p17"/>
          <p:cNvSpPr/>
          <p:nvPr/>
        </p:nvSpPr>
        <p:spPr>
          <a:xfrm>
            <a:off x="6448425" y="6548438"/>
            <a:ext cx="4167188" cy="19526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675">
                <a:solidFill>
                  <a:srgbClr val="202124"/>
                </a:solidFill>
                <a:latin typeface="arial"/>
                <a:ea typeface="arial"/>
                <a:cs typeface="arial"/>
                <a:sym typeface="arial"/>
              </a:rPr>
              <a:t>DTaP: Diphtheria, tetanus, and acellular pertussis; DTwP: Diphtheria, tetanus, and whole</a:t>
            </a:r>
            <a:r>
              <a:rPr lang="en-US" sz="675">
                <a:solidFill>
                  <a:srgbClr val="FF0000"/>
                </a:solidFill>
                <a:latin typeface="arial"/>
                <a:ea typeface="arial"/>
                <a:cs typeface="arial"/>
                <a:sym typeface="arial"/>
              </a:rPr>
              <a:t>-</a:t>
            </a:r>
            <a:r>
              <a:rPr lang="en-US" sz="675">
                <a:solidFill>
                  <a:srgbClr val="202124"/>
                </a:solidFill>
                <a:latin typeface="arial"/>
                <a:ea typeface="arial"/>
                <a:cs typeface="arial"/>
                <a:sym typeface="arial"/>
              </a:rPr>
              <a:t>cell pertussis. </a:t>
            </a:r>
            <a:endParaRPr sz="675">
              <a:solidFill>
                <a:schemeClr val="dk1"/>
              </a:solidFill>
              <a:latin typeface="Calibri"/>
              <a:ea typeface="Calibri"/>
              <a:cs typeface="Calibri"/>
              <a:sym typeface="Calibri"/>
            </a:endParaRPr>
          </a:p>
        </p:txBody>
      </p:sp>
      <p:sp>
        <p:nvSpPr>
          <p:cNvPr id="417" name="Google Shape;417;p17"/>
          <p:cNvSpPr txBox="1"/>
          <p:nvPr/>
        </p:nvSpPr>
        <p:spPr>
          <a:xfrm>
            <a:off x="9010416" y="2513176"/>
            <a:ext cx="2888411" cy="255454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The reported rates of pertussis were significantly lower among children who had started the vaccination process with DTwP than among those who had started with DTaP.</a:t>
            </a:r>
            <a:endParaRPr b="1" sz="2000">
              <a:solidFill>
                <a:schemeClr val="dk1"/>
              </a:solidFill>
              <a:latin typeface="Calibri"/>
              <a:ea typeface="Calibri"/>
              <a:cs typeface="Calibri"/>
              <a:sym typeface="Calibri"/>
            </a:endParaRPr>
          </a:p>
        </p:txBody>
      </p:sp>
      <p:sp>
        <p:nvSpPr>
          <p:cNvPr id="418" name="Google Shape;418;p17"/>
          <p:cNvSpPr/>
          <p:nvPr/>
        </p:nvSpPr>
        <p:spPr>
          <a:xfrm>
            <a:off x="6871" y="282566"/>
            <a:ext cx="8678159" cy="584775"/>
          </a:xfrm>
          <a:prstGeom prst="rect">
            <a:avLst/>
          </a:prstGeom>
          <a:noFill/>
          <a:ln>
            <a:noFill/>
          </a:ln>
        </p:spPr>
        <p:txBody>
          <a:bodyPr anchorCtr="0" anchor="t" bIns="45700" lIns="91425" spcFirstLastPara="1" rIns="91425" wrap="square" tIns="45700">
            <a:spAutoFit/>
          </a:bodyPr>
          <a:lstStyle/>
          <a:p>
            <a:pPr indent="-214313" lvl="0" marL="214313" marR="0" rtl="0" algn="ctr">
              <a:spcBef>
                <a:spcPts val="0"/>
              </a:spcBef>
              <a:spcAft>
                <a:spcPts val="0"/>
              </a:spcAft>
              <a:buNone/>
            </a:pPr>
            <a:r>
              <a:rPr b="1" lang="en-US" sz="3200">
                <a:solidFill>
                  <a:srgbClr val="00B050"/>
                </a:solidFill>
                <a:latin typeface="Calibri"/>
                <a:ea typeface="Calibri"/>
                <a:cs typeface="Calibri"/>
                <a:sym typeface="Calibri"/>
              </a:rPr>
              <a:t> 3. Waning Efficacy of Acellular Pertussis Vaccine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grpSp>
        <p:nvGrpSpPr>
          <p:cNvPr id="424" name="Google Shape;424;p18"/>
          <p:cNvGrpSpPr/>
          <p:nvPr/>
        </p:nvGrpSpPr>
        <p:grpSpPr>
          <a:xfrm>
            <a:off x="6197356" y="1559293"/>
            <a:ext cx="5622467" cy="4125357"/>
            <a:chOff x="2762695" y="739900"/>
            <a:chExt cx="6108526" cy="5136089"/>
          </a:xfrm>
        </p:grpSpPr>
        <p:sp>
          <p:nvSpPr>
            <p:cNvPr id="425" name="Google Shape;425;p18"/>
            <p:cNvSpPr/>
            <p:nvPr/>
          </p:nvSpPr>
          <p:spPr>
            <a:xfrm>
              <a:off x="2762695" y="5168877"/>
              <a:ext cx="6096027" cy="5848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750">
                  <a:solidFill>
                    <a:schemeClr val="dk1"/>
                  </a:solidFill>
                  <a:latin typeface="Calibri"/>
                  <a:ea typeface="Calibri"/>
                  <a:cs typeface="Calibri"/>
                  <a:sym typeface="Calibri"/>
                </a:rPr>
                <a:t>a</a:t>
              </a:r>
              <a:r>
                <a:rPr lang="en-US" sz="750">
                  <a:solidFill>
                    <a:schemeClr val="dk1"/>
                  </a:solidFill>
                  <a:latin typeface="Calibri"/>
                  <a:ea typeface="Calibri"/>
                  <a:cs typeface="Calibri"/>
                  <a:sym typeface="Calibri"/>
                </a:rPr>
                <a:t> Duration of natural immunity; </a:t>
              </a:r>
              <a:r>
                <a:rPr b="1" lang="en-US" sz="750">
                  <a:solidFill>
                    <a:schemeClr val="dk1"/>
                  </a:solidFill>
                  <a:latin typeface="Calibri"/>
                  <a:ea typeface="Calibri"/>
                  <a:cs typeface="Calibri"/>
                  <a:sym typeface="Calibri"/>
                </a:rPr>
                <a:t>b</a:t>
              </a:r>
              <a:r>
                <a:rPr lang="en-US" sz="750">
                  <a:solidFill>
                    <a:schemeClr val="dk1"/>
                  </a:solidFill>
                  <a:latin typeface="Calibri"/>
                  <a:ea typeface="Calibri"/>
                  <a:cs typeface="Calibri"/>
                  <a:sym typeface="Calibri"/>
                </a:rPr>
                <a:t> α2/α1; </a:t>
              </a:r>
              <a:r>
                <a:rPr b="1" lang="en-US" sz="750">
                  <a:solidFill>
                    <a:schemeClr val="dk1"/>
                  </a:solidFill>
                  <a:latin typeface="Calibri"/>
                  <a:ea typeface="Calibri"/>
                  <a:cs typeface="Calibri"/>
                  <a:sym typeface="Calibri"/>
                </a:rPr>
                <a:t>c</a:t>
              </a:r>
              <a:r>
                <a:rPr lang="en-US" sz="750">
                  <a:solidFill>
                    <a:schemeClr val="dk1"/>
                  </a:solidFill>
                  <a:latin typeface="Calibri"/>
                  <a:ea typeface="Calibri"/>
                  <a:cs typeface="Calibri"/>
                  <a:sym typeface="Calibri"/>
                </a:rPr>
                <a:t> duration of wP vaccine protection; </a:t>
              </a:r>
              <a:r>
                <a:rPr b="1" lang="en-US" sz="750">
                  <a:solidFill>
                    <a:schemeClr val="dk1"/>
                  </a:solidFill>
                  <a:latin typeface="Calibri"/>
                  <a:ea typeface="Calibri"/>
                  <a:cs typeface="Calibri"/>
                  <a:sym typeface="Calibri"/>
                </a:rPr>
                <a:t>d</a:t>
              </a:r>
              <a:r>
                <a:rPr lang="en-US" sz="750">
                  <a:solidFill>
                    <a:schemeClr val="dk1"/>
                  </a:solidFill>
                  <a:latin typeface="Calibri"/>
                  <a:ea typeface="Calibri"/>
                  <a:cs typeface="Calibri"/>
                  <a:sym typeface="Calibri"/>
                </a:rPr>
                <a:t> degree of whole cell vaccine protection against infection; </a:t>
              </a:r>
              <a:r>
                <a:rPr b="1" lang="en-US" sz="750">
                  <a:solidFill>
                    <a:schemeClr val="dk1"/>
                  </a:solidFill>
                  <a:latin typeface="Calibri"/>
                  <a:ea typeface="Calibri"/>
                  <a:cs typeface="Calibri"/>
                  <a:sym typeface="Calibri"/>
                </a:rPr>
                <a:t>e</a:t>
              </a:r>
              <a:r>
                <a:rPr lang="en-US" sz="750">
                  <a:solidFill>
                    <a:schemeClr val="dk1"/>
                  </a:solidFill>
                  <a:latin typeface="Calibri"/>
                  <a:ea typeface="Calibri"/>
                  <a:cs typeface="Calibri"/>
                  <a:sym typeface="Calibri"/>
                </a:rPr>
                <a:t> duration of aP vaccine protection; </a:t>
              </a:r>
              <a:r>
                <a:rPr b="1" lang="en-US" sz="750">
                  <a:solidFill>
                    <a:schemeClr val="dk1"/>
                  </a:solidFill>
                  <a:latin typeface="Calibri"/>
                  <a:ea typeface="Calibri"/>
                  <a:cs typeface="Calibri"/>
                  <a:sym typeface="Calibri"/>
                </a:rPr>
                <a:t>f</a:t>
              </a:r>
              <a:r>
                <a:rPr lang="en-US" sz="750">
                  <a:solidFill>
                    <a:schemeClr val="dk1"/>
                  </a:solidFill>
                  <a:latin typeface="Calibri"/>
                  <a:ea typeface="Calibri"/>
                  <a:cs typeface="Calibri"/>
                  <a:sym typeface="Calibri"/>
                </a:rPr>
                <a:t> degree of acellular vaccine protection against infection. </a:t>
              </a:r>
              <a:r>
                <a:rPr i="1" lang="en-US" sz="750">
                  <a:solidFill>
                    <a:schemeClr val="dk1"/>
                  </a:solidFill>
                  <a:latin typeface="Calibri"/>
                  <a:ea typeface="Calibri"/>
                  <a:cs typeface="Calibri"/>
                  <a:sym typeface="Calibri"/>
                </a:rPr>
                <a:t>Red line</a:t>
              </a:r>
              <a:r>
                <a:rPr lang="en-US" sz="750">
                  <a:solidFill>
                    <a:schemeClr val="dk1"/>
                  </a:solidFill>
                  <a:latin typeface="Calibri"/>
                  <a:ea typeface="Calibri"/>
                  <a:cs typeface="Calibri"/>
                  <a:sym typeface="Calibri"/>
                </a:rPr>
                <a:t> for median, </a:t>
              </a:r>
              <a:r>
                <a:rPr i="1" lang="en-US" sz="750">
                  <a:solidFill>
                    <a:schemeClr val="dk1"/>
                  </a:solidFill>
                  <a:latin typeface="Calibri"/>
                  <a:ea typeface="Calibri"/>
                  <a:cs typeface="Calibri"/>
                  <a:sym typeface="Calibri"/>
                </a:rPr>
                <a:t>blue box</a:t>
              </a:r>
              <a:r>
                <a:rPr lang="en-US" sz="750">
                  <a:solidFill>
                    <a:schemeClr val="dk1"/>
                  </a:solidFill>
                  <a:latin typeface="Calibri"/>
                  <a:ea typeface="Calibri"/>
                  <a:cs typeface="Calibri"/>
                  <a:sym typeface="Calibri"/>
                </a:rPr>
                <a:t> for lower and upper quartiles and </a:t>
              </a:r>
              <a:r>
                <a:rPr i="1" lang="en-US" sz="750">
                  <a:solidFill>
                    <a:schemeClr val="dk1"/>
                  </a:solidFill>
                  <a:latin typeface="Calibri"/>
                  <a:ea typeface="Calibri"/>
                  <a:cs typeface="Calibri"/>
                  <a:sym typeface="Calibri"/>
                </a:rPr>
                <a:t>black bars</a:t>
              </a:r>
              <a:r>
                <a:rPr lang="en-US" sz="750">
                  <a:solidFill>
                    <a:schemeClr val="dk1"/>
                  </a:solidFill>
                  <a:latin typeface="Calibri"/>
                  <a:ea typeface="Calibri"/>
                  <a:cs typeface="Calibri"/>
                  <a:sym typeface="Calibri"/>
                </a:rPr>
                <a:t> for minimum and maximum</a:t>
              </a:r>
              <a:endParaRPr sz="750">
                <a:solidFill>
                  <a:schemeClr val="dk1"/>
                </a:solidFill>
                <a:latin typeface="Calibri"/>
                <a:ea typeface="Calibri"/>
                <a:cs typeface="Calibri"/>
                <a:sym typeface="Calibri"/>
              </a:endParaRPr>
            </a:p>
          </p:txBody>
        </p:sp>
        <p:pic>
          <p:nvPicPr>
            <p:cNvPr id="426" name="Google Shape;426;p18"/>
            <p:cNvPicPr preferRelativeResize="0"/>
            <p:nvPr/>
          </p:nvPicPr>
          <p:blipFill rotWithShape="1">
            <a:blip r:embed="rId3">
              <a:alphaModFix/>
            </a:blip>
            <a:srcRect b="18137" l="39465" r="8394" t="13390"/>
            <a:stretch/>
          </p:blipFill>
          <p:spPr>
            <a:xfrm>
              <a:off x="2775222" y="1139869"/>
              <a:ext cx="6095999" cy="4043824"/>
            </a:xfrm>
            <a:prstGeom prst="rect">
              <a:avLst/>
            </a:prstGeom>
            <a:noFill/>
            <a:ln>
              <a:noFill/>
            </a:ln>
          </p:spPr>
        </p:pic>
        <p:sp>
          <p:nvSpPr>
            <p:cNvPr id="427" name="Google Shape;427;p18"/>
            <p:cNvSpPr/>
            <p:nvPr/>
          </p:nvSpPr>
          <p:spPr>
            <a:xfrm>
              <a:off x="2762695" y="739900"/>
              <a:ext cx="6096027" cy="338736"/>
            </a:xfrm>
            <a:prstGeom prst="rect">
              <a:avLst/>
            </a:prstGeom>
            <a:solidFill>
              <a:srgbClr val="0099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Duration of protection conferred by aP and wP vaccines </a:t>
              </a:r>
              <a:endParaRPr sz="1050">
                <a:solidFill>
                  <a:schemeClr val="lt1"/>
                </a:solidFill>
                <a:latin typeface="Calibri"/>
                <a:ea typeface="Calibri"/>
                <a:cs typeface="Calibri"/>
                <a:sym typeface="Calibri"/>
              </a:endParaRPr>
            </a:p>
          </p:txBody>
        </p:sp>
        <p:sp>
          <p:nvSpPr>
            <p:cNvPr id="428" name="Google Shape;428;p18"/>
            <p:cNvSpPr/>
            <p:nvPr/>
          </p:nvSpPr>
          <p:spPr>
            <a:xfrm>
              <a:off x="2762695" y="742018"/>
              <a:ext cx="6096027" cy="5133971"/>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9" name="Google Shape;429;p18"/>
          <p:cNvSpPr/>
          <p:nvPr/>
        </p:nvSpPr>
        <p:spPr>
          <a:xfrm>
            <a:off x="503606" y="1807625"/>
            <a:ext cx="5415931" cy="3785652"/>
          </a:xfrm>
          <a:prstGeom prst="rect">
            <a:avLst/>
          </a:prstGeom>
          <a:noFill/>
          <a:ln>
            <a:noFill/>
          </a:ln>
        </p:spPr>
        <p:txBody>
          <a:bodyPr anchorCtr="0" anchor="t" bIns="45700" lIns="91425" spcFirstLastPara="1" rIns="91425" wrap="square" tIns="45700">
            <a:spAutoFit/>
          </a:bodyPr>
          <a:lstStyle/>
          <a:p>
            <a:pPr indent="-214313" lvl="0" marL="214313" marR="0" rtl="0" algn="just">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Duration of protection for natural and wP-induced immunity was </a:t>
            </a:r>
            <a:r>
              <a:rPr b="1" lang="en-US" sz="2400" u="sng">
                <a:solidFill>
                  <a:srgbClr val="005892"/>
                </a:solidFill>
                <a:latin typeface="Calibri"/>
                <a:ea typeface="Calibri"/>
                <a:cs typeface="Calibri"/>
                <a:sym typeface="Calibri"/>
              </a:rPr>
              <a:t>at least 15 years,</a:t>
            </a:r>
            <a:r>
              <a:rPr lang="en-US" sz="2400">
                <a:solidFill>
                  <a:srgbClr val="005892"/>
                </a:solidFill>
                <a:latin typeface="Calibri"/>
                <a:ea typeface="Calibri"/>
                <a:cs typeface="Calibri"/>
                <a:sym typeface="Calibri"/>
              </a:rPr>
              <a:t> </a:t>
            </a:r>
            <a:r>
              <a:rPr lang="en-US" sz="2400">
                <a:solidFill>
                  <a:schemeClr val="dk1"/>
                </a:solidFill>
                <a:latin typeface="Calibri"/>
                <a:ea typeface="Calibri"/>
                <a:cs typeface="Calibri"/>
                <a:sym typeface="Calibri"/>
              </a:rPr>
              <a:t>but aP vaccine could be as </a:t>
            </a:r>
            <a:r>
              <a:rPr b="1" lang="en-US" sz="2400" u="sng">
                <a:solidFill>
                  <a:srgbClr val="005892"/>
                </a:solidFill>
                <a:latin typeface="Calibri"/>
                <a:ea typeface="Calibri"/>
                <a:cs typeface="Calibri"/>
                <a:sym typeface="Calibri"/>
              </a:rPr>
              <a:t>low as 5 years</a:t>
            </a:r>
            <a:r>
              <a:rPr lang="en-US" sz="2400">
                <a:solidFill>
                  <a:srgbClr val="005892"/>
                </a:solidFill>
                <a:latin typeface="Calibri"/>
                <a:ea typeface="Calibri"/>
                <a:cs typeface="Calibri"/>
                <a:sym typeface="Calibri"/>
              </a:rPr>
              <a:t>.</a:t>
            </a:r>
            <a:endParaRPr/>
          </a:p>
          <a:p>
            <a:pPr indent="-61913" lvl="0" marL="214313" marR="0" rtl="0" algn="just">
              <a:spcBef>
                <a:spcPts val="0"/>
              </a:spcBef>
              <a:spcAft>
                <a:spcPts val="0"/>
              </a:spcAft>
              <a:buClr>
                <a:schemeClr val="dk1"/>
              </a:buClr>
              <a:buSzPts val="2400"/>
              <a:buFont typeface="Noto Sans Symbols"/>
              <a:buNone/>
            </a:pPr>
            <a:r>
              <a:t/>
            </a:r>
            <a:endParaRPr sz="2400">
              <a:solidFill>
                <a:srgbClr val="005892"/>
              </a:solidFill>
              <a:latin typeface="Calibri"/>
              <a:ea typeface="Calibri"/>
              <a:cs typeface="Calibri"/>
              <a:sym typeface="Calibri"/>
            </a:endParaRPr>
          </a:p>
          <a:p>
            <a:pPr indent="-61913" lvl="0" marL="214313" marR="0" rtl="0" algn="just">
              <a:spcBef>
                <a:spcPts val="0"/>
              </a:spcBef>
              <a:spcAft>
                <a:spcPts val="0"/>
              </a:spcAft>
              <a:buClr>
                <a:schemeClr val="dk1"/>
              </a:buClr>
              <a:buSzPts val="2400"/>
              <a:buFont typeface="Noto Sans Symbols"/>
              <a:buNone/>
            </a:pPr>
            <a:r>
              <a:t/>
            </a:r>
            <a:endParaRPr sz="2400">
              <a:solidFill>
                <a:srgbClr val="005892"/>
              </a:solidFill>
              <a:latin typeface="Calibri"/>
              <a:ea typeface="Calibri"/>
              <a:cs typeface="Calibri"/>
              <a:sym typeface="Calibri"/>
            </a:endParaRPr>
          </a:p>
          <a:p>
            <a:pPr indent="-214313" lvl="0" marL="214313" marR="0" rtl="0" algn="just">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WHO recommends countries currently using </a:t>
            </a:r>
            <a:r>
              <a:rPr b="1" lang="en-US" sz="2400" u="sng">
                <a:solidFill>
                  <a:srgbClr val="005892"/>
                </a:solidFill>
                <a:latin typeface="Calibri"/>
                <a:ea typeface="Calibri"/>
                <a:cs typeface="Calibri"/>
                <a:sym typeface="Calibri"/>
              </a:rPr>
              <a:t>wP vaccine for primary immunization should not change to aP vaccine.</a:t>
            </a:r>
            <a:endParaRPr/>
          </a:p>
        </p:txBody>
      </p:sp>
      <p:sp>
        <p:nvSpPr>
          <p:cNvPr id="430" name="Google Shape;430;p18"/>
          <p:cNvSpPr/>
          <p:nvPr/>
        </p:nvSpPr>
        <p:spPr>
          <a:xfrm>
            <a:off x="291968" y="6389314"/>
            <a:ext cx="2149475" cy="20796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750">
                <a:solidFill>
                  <a:schemeClr val="dk1"/>
                </a:solidFill>
                <a:latin typeface="Calibri"/>
                <a:ea typeface="Calibri"/>
                <a:cs typeface="Calibri"/>
                <a:sym typeface="Calibri"/>
              </a:rPr>
              <a:t>Choi Y, </a:t>
            </a:r>
            <a:r>
              <a:rPr i="1" lang="en-US" sz="750">
                <a:solidFill>
                  <a:schemeClr val="dk1"/>
                </a:solidFill>
                <a:latin typeface="Calibri"/>
                <a:ea typeface="Calibri"/>
                <a:cs typeface="Calibri"/>
                <a:sym typeface="Calibri"/>
              </a:rPr>
              <a:t>et al</a:t>
            </a:r>
            <a:r>
              <a:rPr lang="en-US" sz="750">
                <a:solidFill>
                  <a:schemeClr val="dk1"/>
                </a:solidFill>
                <a:latin typeface="Calibri"/>
                <a:ea typeface="Calibri"/>
                <a:cs typeface="Calibri"/>
                <a:sym typeface="Calibri"/>
              </a:rPr>
              <a:t>. </a:t>
            </a:r>
            <a:r>
              <a:rPr i="1" lang="en-US" sz="750">
                <a:solidFill>
                  <a:schemeClr val="dk1"/>
                </a:solidFill>
                <a:latin typeface="Calibri"/>
                <a:ea typeface="Calibri"/>
                <a:cs typeface="Calibri"/>
                <a:sym typeface="Calibri"/>
              </a:rPr>
              <a:t>BMC Med</a:t>
            </a:r>
            <a:r>
              <a:rPr lang="en-US" sz="750">
                <a:solidFill>
                  <a:schemeClr val="dk1"/>
                </a:solidFill>
                <a:latin typeface="Calibri"/>
                <a:ea typeface="Calibri"/>
                <a:cs typeface="Calibri"/>
                <a:sym typeface="Calibri"/>
              </a:rPr>
              <a:t>. 2016;14(1):121.</a:t>
            </a:r>
            <a:endParaRPr/>
          </a:p>
        </p:txBody>
      </p:sp>
      <p:sp>
        <p:nvSpPr>
          <p:cNvPr id="431" name="Google Shape;431;p18"/>
          <p:cNvSpPr/>
          <p:nvPr/>
        </p:nvSpPr>
        <p:spPr>
          <a:xfrm>
            <a:off x="9096281" y="6401068"/>
            <a:ext cx="3095719" cy="1962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75">
                <a:solidFill>
                  <a:schemeClr val="dk1"/>
                </a:solidFill>
                <a:latin typeface="Calibri"/>
                <a:ea typeface="Calibri"/>
                <a:cs typeface="Calibri"/>
                <a:sym typeface="Calibri"/>
              </a:rPr>
              <a:t>WHO: World Health Organization; aP: Acellular pertussis; wP: Whole</a:t>
            </a:r>
            <a:r>
              <a:rPr lang="en-US" sz="675">
                <a:solidFill>
                  <a:srgbClr val="FF0000"/>
                </a:solidFill>
                <a:latin typeface="Calibri"/>
                <a:ea typeface="Calibri"/>
                <a:cs typeface="Calibri"/>
                <a:sym typeface="Calibri"/>
              </a:rPr>
              <a:t>-</a:t>
            </a:r>
            <a:r>
              <a:rPr lang="en-US" sz="675">
                <a:solidFill>
                  <a:schemeClr val="dk1"/>
                </a:solidFill>
                <a:latin typeface="Calibri"/>
                <a:ea typeface="Calibri"/>
                <a:cs typeface="Calibri"/>
                <a:sym typeface="Calibri"/>
              </a:rPr>
              <a:t>cell pertussis. </a:t>
            </a:r>
            <a:endParaRPr sz="675">
              <a:solidFill>
                <a:schemeClr val="dk1"/>
              </a:solidFill>
              <a:latin typeface="Calibri"/>
              <a:ea typeface="Calibri"/>
              <a:cs typeface="Calibri"/>
              <a:sym typeface="Calibri"/>
            </a:endParaRPr>
          </a:p>
        </p:txBody>
      </p:sp>
      <p:sp>
        <p:nvSpPr>
          <p:cNvPr id="432" name="Google Shape;432;p18"/>
          <p:cNvSpPr/>
          <p:nvPr/>
        </p:nvSpPr>
        <p:spPr>
          <a:xfrm>
            <a:off x="436633" y="426742"/>
            <a:ext cx="94738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B050"/>
                </a:solidFill>
                <a:latin typeface="Calibri"/>
                <a:ea typeface="Calibri"/>
                <a:cs typeface="Calibri"/>
                <a:sym typeface="Calibri"/>
              </a:rPr>
              <a:t>4. Duration of Protection with aP Vaccines</a:t>
            </a:r>
            <a:endParaRPr sz="3200">
              <a:solidFill>
                <a:srgbClr val="00B05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 name="Shape 436"/>
        <p:cNvGrpSpPr/>
        <p:nvPr/>
      </p:nvGrpSpPr>
      <p:grpSpPr>
        <a:xfrm>
          <a:off x="0" y="0"/>
          <a:ext cx="0" cy="0"/>
          <a:chOff x="0" y="0"/>
          <a:chExt cx="0" cy="0"/>
        </a:xfrm>
      </p:grpSpPr>
      <p:sp>
        <p:nvSpPr>
          <p:cNvPr id="437" name="Google Shape;437;p19"/>
          <p:cNvSpPr txBox="1"/>
          <p:nvPr>
            <p:ph idx="1" type="body"/>
          </p:nvPr>
        </p:nvSpPr>
        <p:spPr>
          <a:xfrm>
            <a:off x="2844800" y="1397226"/>
            <a:ext cx="6510337" cy="276225"/>
          </a:xfrm>
          <a:prstGeom prst="rect">
            <a:avLst/>
          </a:prstGeom>
          <a:noFill/>
          <a:ln>
            <a:noFill/>
          </a:ln>
        </p:spPr>
        <p:txBody>
          <a:bodyPr anchorCtr="0" anchor="b" bIns="45700" lIns="91425" spcFirstLastPara="1" rIns="91425" wrap="square" tIns="45700">
            <a:noAutofit/>
          </a:bodyPr>
          <a:lstStyle/>
          <a:p>
            <a:pPr indent="0" lvl="0" marL="0" rtl="0" algn="ctr">
              <a:lnSpc>
                <a:spcPct val="95000"/>
              </a:lnSpc>
              <a:spcBef>
                <a:spcPts val="0"/>
              </a:spcBef>
              <a:spcAft>
                <a:spcPts val="0"/>
              </a:spcAft>
              <a:buClr>
                <a:schemeClr val="dk1"/>
              </a:buClr>
              <a:buSzPts val="2000"/>
              <a:buNone/>
            </a:pPr>
            <a:r>
              <a:rPr b="1" lang="en-US" sz="2000"/>
              <a:t>wP vaccines provide longer immunity than aP vaccines …</a:t>
            </a:r>
            <a:endParaRPr/>
          </a:p>
        </p:txBody>
      </p:sp>
      <p:sp>
        <p:nvSpPr>
          <p:cNvPr id="438" name="Google Shape;438;p19"/>
          <p:cNvSpPr txBox="1"/>
          <p:nvPr/>
        </p:nvSpPr>
        <p:spPr>
          <a:xfrm>
            <a:off x="8069135" y="6425088"/>
            <a:ext cx="4049712" cy="20796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000000"/>
              </a:buClr>
              <a:buSzPts val="750"/>
              <a:buFont typeface="Calibri"/>
              <a:buNone/>
            </a:pPr>
            <a:r>
              <a:rPr b="1" i="1" lang="en-US" sz="750">
                <a:solidFill>
                  <a:srgbClr val="000000"/>
                </a:solidFill>
                <a:latin typeface="Calibri"/>
                <a:ea typeface="Calibri"/>
                <a:cs typeface="Calibri"/>
                <a:sym typeface="Calibri"/>
              </a:rPr>
              <a:t>Source:  1. Pediatric Infectious Diseases Journal 2005;24(5) 58-61. 2. Wendelboe et al. PIDJ, 2005.</a:t>
            </a:r>
            <a:endParaRPr/>
          </a:p>
        </p:txBody>
      </p:sp>
      <p:sp>
        <p:nvSpPr>
          <p:cNvPr id="439" name="Google Shape;439;p19"/>
          <p:cNvSpPr txBox="1"/>
          <p:nvPr/>
        </p:nvSpPr>
        <p:spPr>
          <a:xfrm>
            <a:off x="2965449" y="1730600"/>
            <a:ext cx="6269038" cy="2968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1800"/>
              <a:buFont typeface="Calibri"/>
              <a:buNone/>
            </a:pPr>
            <a:r>
              <a:rPr b="1" lang="en-US" sz="1800">
                <a:solidFill>
                  <a:srgbClr val="FF0000"/>
                </a:solidFill>
                <a:latin typeface="Calibri"/>
                <a:ea typeface="Calibri"/>
                <a:cs typeface="Calibri"/>
                <a:sym typeface="Calibri"/>
              </a:rPr>
              <a:t>Duration of protection by wP vaccines</a:t>
            </a:r>
            <a:endParaRPr/>
          </a:p>
        </p:txBody>
      </p:sp>
      <p:pic>
        <p:nvPicPr>
          <p:cNvPr id="440" name="Google Shape;440;p19"/>
          <p:cNvPicPr preferRelativeResize="0"/>
          <p:nvPr/>
        </p:nvPicPr>
        <p:blipFill rotWithShape="1">
          <a:blip r:embed="rId3">
            <a:alphaModFix/>
          </a:blip>
          <a:srcRect b="0" l="0" r="0" t="0"/>
          <a:stretch/>
        </p:blipFill>
        <p:spPr>
          <a:xfrm>
            <a:off x="1654175" y="2342434"/>
            <a:ext cx="6018213" cy="1630362"/>
          </a:xfrm>
          <a:prstGeom prst="rect">
            <a:avLst/>
          </a:prstGeom>
          <a:noFill/>
          <a:ln>
            <a:noFill/>
          </a:ln>
          <a:effectLst>
            <a:outerShdw blurRad="50800" rotWithShape="0" algn="tl" dir="2700000" dist="38100">
              <a:srgbClr val="000000">
                <a:alpha val="42745"/>
              </a:srgbClr>
            </a:outerShdw>
          </a:effectLst>
        </p:spPr>
      </p:pic>
      <p:pic>
        <p:nvPicPr>
          <p:cNvPr id="441" name="Google Shape;441;p19"/>
          <p:cNvPicPr preferRelativeResize="0"/>
          <p:nvPr/>
        </p:nvPicPr>
        <p:blipFill rotWithShape="1">
          <a:blip r:embed="rId4">
            <a:alphaModFix/>
          </a:blip>
          <a:srcRect b="0" l="0" r="0" t="0"/>
          <a:stretch/>
        </p:blipFill>
        <p:spPr>
          <a:xfrm>
            <a:off x="1654176" y="4443086"/>
            <a:ext cx="6018213" cy="1619250"/>
          </a:xfrm>
          <a:prstGeom prst="rect">
            <a:avLst/>
          </a:prstGeom>
          <a:noFill/>
          <a:ln>
            <a:noFill/>
          </a:ln>
        </p:spPr>
      </p:pic>
      <p:graphicFrame>
        <p:nvGraphicFramePr>
          <p:cNvPr id="442" name="Google Shape;442;p19"/>
          <p:cNvGraphicFramePr/>
          <p:nvPr/>
        </p:nvGraphicFramePr>
        <p:xfrm>
          <a:off x="8152598" y="3046076"/>
          <a:ext cx="3000000" cy="3000000"/>
        </p:xfrm>
        <a:graphic>
          <a:graphicData uri="http://schemas.openxmlformats.org/drawingml/2006/table">
            <a:tbl>
              <a:tblPr bandRow="1" firstRow="1">
                <a:noFill/>
                <a:tableStyleId>{70E8D109-ADF1-4DAA-9E67-FD0F3F56E759}</a:tableStyleId>
              </a:tblPr>
              <a:tblGrid>
                <a:gridCol w="1851800"/>
                <a:gridCol w="1622900"/>
              </a:tblGrid>
              <a:tr h="533475">
                <a:tc>
                  <a:txBody>
                    <a:bodyPr/>
                    <a:lstStyle/>
                    <a:p>
                      <a:pPr indent="0" lvl="0" marL="0" marR="0" rtl="0" algn="ctr">
                        <a:spcBef>
                          <a:spcPts val="0"/>
                        </a:spcBef>
                        <a:spcAft>
                          <a:spcPts val="0"/>
                        </a:spcAft>
                        <a:buNone/>
                      </a:pPr>
                      <a:r>
                        <a:rPr lang="en-US" sz="1800" u="none" cap="none" strike="noStrike">
                          <a:solidFill>
                            <a:srgbClr val="C00000"/>
                          </a:solidFill>
                          <a:latin typeface="Calibri"/>
                          <a:ea typeface="Calibri"/>
                          <a:cs typeface="Calibri"/>
                          <a:sym typeface="Calibri"/>
                        </a:rPr>
                        <a:t>Infection/Vaccination</a:t>
                      </a:r>
                      <a:endParaRPr sz="1800" u="none" cap="none" strike="noStrike">
                        <a:solidFill>
                          <a:srgbClr val="C00000"/>
                        </a:solidFill>
                        <a:latin typeface="Calibri"/>
                        <a:ea typeface="Calibri"/>
                        <a:cs typeface="Calibri"/>
                        <a:sym typeface="Calibri"/>
                      </a:endParaRPr>
                    </a:p>
                  </a:txBody>
                  <a:tcPr marT="34225" marB="34225" marR="68550" marL="685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C00000"/>
                          </a:solidFill>
                          <a:latin typeface="Calibri"/>
                          <a:ea typeface="Calibri"/>
                          <a:cs typeface="Calibri"/>
                          <a:sym typeface="Calibri"/>
                        </a:rPr>
                        <a:t>Range of Protection</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5150">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Natural Infection</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3.5 - 12  years</a:t>
                      </a:r>
                      <a:endParaRPr b="1" sz="1800" u="none" cap="none" strike="noStrike">
                        <a:latin typeface="Calibri"/>
                        <a:ea typeface="Calibri"/>
                        <a:cs typeface="Calibri"/>
                        <a:sym typeface="Calibri"/>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1800">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wP Vaccination</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4 - 15 years</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1800">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aP Vaccination</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cap="none" strike="noStrike">
                          <a:latin typeface="Calibri"/>
                          <a:ea typeface="Calibri"/>
                          <a:cs typeface="Calibri"/>
                          <a:sym typeface="Calibri"/>
                        </a:rPr>
                        <a:t>3 – 5 years</a:t>
                      </a:r>
                      <a:endParaRPr/>
                    </a:p>
                  </a:txBody>
                  <a:tcPr marT="34225" marB="34225" marR="68550" marL="685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43" name="Google Shape;443;p19"/>
          <p:cNvSpPr/>
          <p:nvPr/>
        </p:nvSpPr>
        <p:spPr>
          <a:xfrm>
            <a:off x="9036134" y="5186830"/>
            <a:ext cx="2090669" cy="1238258"/>
          </a:xfrm>
          <a:prstGeom prst="ellipse">
            <a:avLst/>
          </a:prstGeom>
          <a:solidFill>
            <a:srgbClr val="9AD2D8"/>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Degree of Protection</a:t>
            </a:r>
            <a:endParaRPr/>
          </a:p>
          <a:p>
            <a:pPr indent="0" lvl="0" marL="0" marR="0" rtl="0" algn="ctr">
              <a:spcBef>
                <a:spcPts val="0"/>
              </a:spcBef>
              <a:spcAft>
                <a:spcPts val="0"/>
              </a:spcAft>
              <a:buNone/>
            </a:pPr>
            <a:r>
              <a:rPr b="1" lang="en-US" sz="2100">
                <a:solidFill>
                  <a:srgbClr val="C00000"/>
                </a:solidFill>
                <a:latin typeface="Calibri"/>
                <a:ea typeface="Calibri"/>
                <a:cs typeface="Calibri"/>
                <a:sym typeface="Calibri"/>
              </a:rPr>
              <a:t>wP &gt; aP</a:t>
            </a:r>
            <a:r>
              <a:rPr b="1" lang="en-US" sz="1800">
                <a:solidFill>
                  <a:srgbClr val="000000"/>
                </a:solidFill>
                <a:latin typeface="Calibri"/>
                <a:ea typeface="Calibri"/>
                <a:cs typeface="Calibri"/>
                <a:sym typeface="Calibri"/>
              </a:rPr>
              <a:t> </a:t>
            </a:r>
            <a:endParaRPr/>
          </a:p>
        </p:txBody>
      </p:sp>
      <p:sp>
        <p:nvSpPr>
          <p:cNvPr id="444" name="Google Shape;444;p19"/>
          <p:cNvSpPr/>
          <p:nvPr/>
        </p:nvSpPr>
        <p:spPr>
          <a:xfrm>
            <a:off x="436633" y="426742"/>
            <a:ext cx="94738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00B050"/>
                </a:solidFill>
                <a:latin typeface="Calibri"/>
                <a:ea typeface="Calibri"/>
                <a:cs typeface="Calibri"/>
                <a:sym typeface="Calibri"/>
              </a:rPr>
              <a:t>4. Duration of Protection with aP Vaccines</a:t>
            </a:r>
            <a:endParaRPr sz="3200">
              <a:solidFill>
                <a:srgbClr val="00B05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sp>
        <p:nvSpPr>
          <p:cNvPr id="150" name="Google Shape;150;p2"/>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1" name="Google Shape;151;p2"/>
          <p:cNvPicPr preferRelativeResize="0"/>
          <p:nvPr/>
        </p:nvPicPr>
        <p:blipFill rotWithShape="1">
          <a:blip r:embed="rId3">
            <a:alphaModFix/>
          </a:blip>
          <a:srcRect b="-1" l="13621" r="0" t="-135"/>
          <a:stretch/>
        </p:blipFill>
        <p:spPr>
          <a:xfrm>
            <a:off x="220132" y="1278905"/>
            <a:ext cx="5786205" cy="4868975"/>
          </a:xfrm>
          <a:prstGeom prst="rect">
            <a:avLst/>
          </a:prstGeom>
          <a:noFill/>
          <a:ln>
            <a:noFill/>
          </a:ln>
        </p:spPr>
      </p:pic>
      <p:pic>
        <p:nvPicPr>
          <p:cNvPr id="152" name="Google Shape;152;p2"/>
          <p:cNvPicPr preferRelativeResize="0"/>
          <p:nvPr/>
        </p:nvPicPr>
        <p:blipFill rotWithShape="1">
          <a:blip r:embed="rId4">
            <a:alphaModFix/>
          </a:blip>
          <a:srcRect b="0" l="0" r="0" t="0"/>
          <a:stretch/>
        </p:blipFill>
        <p:spPr>
          <a:xfrm>
            <a:off x="6640512" y="2097318"/>
            <a:ext cx="5220115" cy="3473749"/>
          </a:xfrm>
          <a:prstGeom prst="rect">
            <a:avLst/>
          </a:prstGeom>
          <a:noFill/>
          <a:ln>
            <a:noFill/>
          </a:ln>
        </p:spPr>
      </p:pic>
      <p:sp>
        <p:nvSpPr>
          <p:cNvPr id="153" name="Google Shape;153;p2"/>
          <p:cNvSpPr txBox="1"/>
          <p:nvPr>
            <p:ph type="title"/>
          </p:nvPr>
        </p:nvSpPr>
        <p:spPr>
          <a:xfrm>
            <a:off x="492996" y="447129"/>
            <a:ext cx="10515600" cy="5360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5892"/>
              </a:buClr>
              <a:buSzPts val="4000"/>
              <a:buFont typeface="Calibri"/>
              <a:buNone/>
            </a:pPr>
            <a:r>
              <a:rPr b="1" i="1" lang="en-US" sz="4000">
                <a:solidFill>
                  <a:srgbClr val="005892"/>
                </a:solidFill>
                <a:latin typeface="Calibri"/>
                <a:ea typeface="Calibri"/>
                <a:cs typeface="Calibri"/>
                <a:sym typeface="Calibri"/>
              </a:rPr>
              <a:t>Brodetella pertussis</a:t>
            </a:r>
            <a:endParaRPr b="1" i="1" sz="4000">
              <a:solidFill>
                <a:srgbClr val="00589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8" name="Shape 448"/>
        <p:cNvGrpSpPr/>
        <p:nvPr/>
      </p:nvGrpSpPr>
      <p:grpSpPr>
        <a:xfrm>
          <a:off x="0" y="0"/>
          <a:ext cx="0" cy="0"/>
          <a:chOff x="0" y="0"/>
          <a:chExt cx="0" cy="0"/>
        </a:xfrm>
      </p:grpSpPr>
      <p:sp>
        <p:nvSpPr>
          <p:cNvPr id="449" name="Google Shape;449;p20"/>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Confidential. Circulation Restricted.</a:t>
            </a:r>
            <a:endParaRPr/>
          </a:p>
        </p:txBody>
      </p:sp>
      <p:sp>
        <p:nvSpPr>
          <p:cNvPr id="450" name="Google Shape;450;p20"/>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451" name="Google Shape;451;p20"/>
          <p:cNvPicPr preferRelativeResize="0"/>
          <p:nvPr/>
        </p:nvPicPr>
        <p:blipFill rotWithShape="1">
          <a:blip r:embed="rId3">
            <a:alphaModFix/>
          </a:blip>
          <a:srcRect b="19048" l="0" r="14616" t="0"/>
          <a:stretch/>
        </p:blipFill>
        <p:spPr>
          <a:xfrm>
            <a:off x="148086" y="6408901"/>
            <a:ext cx="1072017" cy="391516"/>
          </a:xfrm>
          <a:prstGeom prst="rect">
            <a:avLst/>
          </a:prstGeom>
          <a:noFill/>
          <a:ln>
            <a:noFill/>
          </a:ln>
        </p:spPr>
      </p:pic>
      <p:sp>
        <p:nvSpPr>
          <p:cNvPr id="452" name="Google Shape;452;p20"/>
          <p:cNvSpPr txBox="1"/>
          <p:nvPr>
            <p:ph type="ctrTitle"/>
          </p:nvPr>
        </p:nvSpPr>
        <p:spPr>
          <a:xfrm>
            <a:off x="630523" y="1025167"/>
            <a:ext cx="10363200" cy="7348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A1953"/>
              </a:buClr>
              <a:buSzPts val="4000"/>
              <a:buFont typeface="Calibri"/>
              <a:buNone/>
            </a:pPr>
            <a:br>
              <a:rPr b="1" lang="en-US">
                <a:solidFill>
                  <a:srgbClr val="3A1953"/>
                </a:solidFill>
                <a:latin typeface="Calibri"/>
                <a:ea typeface="Calibri"/>
                <a:cs typeface="Calibri"/>
                <a:sym typeface="Calibri"/>
              </a:rPr>
            </a:br>
            <a:r>
              <a:rPr b="1" lang="en-US" sz="4800">
                <a:latin typeface="Calibri"/>
                <a:ea typeface="Calibri"/>
                <a:cs typeface="Calibri"/>
                <a:sym typeface="Calibri"/>
              </a:rPr>
              <a:t>“Baboon Study”</a:t>
            </a:r>
            <a:br>
              <a:rPr b="1" lang="en-US">
                <a:solidFill>
                  <a:srgbClr val="3A1953"/>
                </a:solidFill>
                <a:latin typeface="Calibri"/>
                <a:ea typeface="Calibri"/>
                <a:cs typeface="Calibri"/>
                <a:sym typeface="Calibri"/>
              </a:rPr>
            </a:br>
            <a:endParaRPr>
              <a:latin typeface="Calibri"/>
              <a:ea typeface="Calibri"/>
              <a:cs typeface="Calibri"/>
              <a:sym typeface="Calibri"/>
            </a:endParaRPr>
          </a:p>
        </p:txBody>
      </p:sp>
      <p:pic>
        <p:nvPicPr>
          <p:cNvPr id="453" name="Google Shape;453;p20"/>
          <p:cNvPicPr preferRelativeResize="0"/>
          <p:nvPr/>
        </p:nvPicPr>
        <p:blipFill rotWithShape="1">
          <a:blip r:embed="rId4">
            <a:alphaModFix/>
          </a:blip>
          <a:srcRect b="0" l="0" r="0" t="0"/>
          <a:stretch/>
        </p:blipFill>
        <p:spPr>
          <a:xfrm>
            <a:off x="90985" y="1778885"/>
            <a:ext cx="6005015" cy="3466531"/>
          </a:xfrm>
          <a:prstGeom prst="rect">
            <a:avLst/>
          </a:prstGeom>
          <a:noFill/>
          <a:ln>
            <a:noFill/>
          </a:ln>
        </p:spPr>
      </p:pic>
      <p:sp>
        <p:nvSpPr>
          <p:cNvPr id="454" name="Google Shape;454;p20"/>
          <p:cNvSpPr/>
          <p:nvPr/>
        </p:nvSpPr>
        <p:spPr>
          <a:xfrm>
            <a:off x="4421787" y="4551439"/>
            <a:ext cx="3546316" cy="1643153"/>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600">
                <a:solidFill>
                  <a:schemeClr val="dk1"/>
                </a:solidFill>
                <a:latin typeface="Arial"/>
                <a:ea typeface="Arial"/>
                <a:cs typeface="Arial"/>
                <a:sym typeface="Arial"/>
              </a:rPr>
              <a:t>WHAT BABOONS HAS TO DO WITH</a:t>
            </a:r>
            <a:r>
              <a:rPr b="1" lang="en-US" sz="1800">
                <a:solidFill>
                  <a:schemeClr val="dk1"/>
                </a:solidFill>
                <a:latin typeface="Arial"/>
                <a:ea typeface="Arial"/>
                <a:cs typeface="Arial"/>
                <a:sym typeface="Arial"/>
              </a:rPr>
              <a:t> </a:t>
            </a:r>
            <a:r>
              <a:rPr b="1" lang="en-US" sz="1800">
                <a:solidFill>
                  <a:srgbClr val="FF0000"/>
                </a:solidFill>
                <a:latin typeface="Arial"/>
                <a:ea typeface="Arial"/>
                <a:cs typeface="Arial"/>
                <a:sym typeface="Arial"/>
              </a:rPr>
              <a:t>PERTUSSIS.... &amp; WHY BABOONS</a:t>
            </a:r>
            <a:endParaRPr sz="1100">
              <a:solidFill>
                <a:schemeClr val="dk1"/>
              </a:solidFill>
              <a:latin typeface="Calibri"/>
              <a:ea typeface="Calibri"/>
              <a:cs typeface="Calibri"/>
              <a:sym typeface="Calibri"/>
            </a:endParaRPr>
          </a:p>
        </p:txBody>
      </p:sp>
      <p:pic>
        <p:nvPicPr>
          <p:cNvPr id="455" name="Google Shape;455;p20"/>
          <p:cNvPicPr preferRelativeResize="0"/>
          <p:nvPr/>
        </p:nvPicPr>
        <p:blipFill rotWithShape="1">
          <a:blip r:embed="rId5">
            <a:alphaModFix/>
          </a:blip>
          <a:srcRect b="5542" l="0" r="0" t="12138"/>
          <a:stretch/>
        </p:blipFill>
        <p:spPr>
          <a:xfrm>
            <a:off x="7897331" y="1787303"/>
            <a:ext cx="2243919" cy="2010418"/>
          </a:xfrm>
          <a:prstGeom prst="rect">
            <a:avLst/>
          </a:prstGeom>
          <a:noFill/>
          <a:ln>
            <a:noFill/>
          </a:ln>
        </p:spPr>
      </p:pic>
      <p:pic>
        <p:nvPicPr>
          <p:cNvPr id="456" name="Google Shape;456;p20"/>
          <p:cNvPicPr preferRelativeResize="0"/>
          <p:nvPr/>
        </p:nvPicPr>
        <p:blipFill rotWithShape="1">
          <a:blip r:embed="rId6">
            <a:alphaModFix/>
          </a:blip>
          <a:srcRect b="0" l="0" r="0" t="0"/>
          <a:stretch/>
        </p:blipFill>
        <p:spPr>
          <a:xfrm>
            <a:off x="7946494" y="3990993"/>
            <a:ext cx="2344622" cy="1507257"/>
          </a:xfrm>
          <a:prstGeom prst="rect">
            <a:avLst/>
          </a:prstGeom>
          <a:noFill/>
          <a:ln>
            <a:noFill/>
          </a:ln>
        </p:spPr>
      </p:pic>
      <p:sp>
        <p:nvSpPr>
          <p:cNvPr id="457" name="Google Shape;457;p20"/>
          <p:cNvSpPr/>
          <p:nvPr/>
        </p:nvSpPr>
        <p:spPr>
          <a:xfrm>
            <a:off x="305519" y="336231"/>
            <a:ext cx="11148544" cy="790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00B050"/>
                </a:solidFill>
                <a:latin typeface="Calibri"/>
                <a:ea typeface="Calibri"/>
                <a:cs typeface="Calibri"/>
                <a:sym typeface="Calibri"/>
              </a:rPr>
              <a:t>5. Immunological  Distinction between wP &amp; aP Vaccine</a:t>
            </a:r>
            <a:endParaRPr/>
          </a:p>
          <a:p>
            <a:pPr indent="0" lvl="0" marL="0" marR="0" rtl="0" algn="l">
              <a:spcBef>
                <a:spcPts val="0"/>
              </a:spcBef>
              <a:spcAft>
                <a:spcPts val="0"/>
              </a:spcAft>
              <a:buNone/>
            </a:pPr>
            <a:r>
              <a:t/>
            </a:r>
            <a:endParaRPr b="1" sz="3200">
              <a:solidFill>
                <a:srgbClr val="00B05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21"/>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3" name="Google Shape;463;p21"/>
          <p:cNvSpPr txBox="1"/>
          <p:nvPr>
            <p:ph idx="1" type="body"/>
          </p:nvPr>
        </p:nvSpPr>
        <p:spPr>
          <a:xfrm>
            <a:off x="341194" y="1269240"/>
            <a:ext cx="11300346" cy="4053531"/>
          </a:xfrm>
          <a:prstGeom prst="rect">
            <a:avLst/>
          </a:prstGeom>
          <a:solidFill>
            <a:schemeClr val="lt1"/>
          </a:solidFill>
          <a:ln cap="flat" cmpd="sng" w="38100">
            <a:solidFill>
              <a:srgbClr val="7030A0"/>
            </a:solidFill>
            <a:prstDash val="solid"/>
            <a:round/>
            <a:headEnd len="sm" w="sm" type="none"/>
            <a:tailEnd len="sm" w="sm" type="none"/>
          </a:ln>
        </p:spPr>
        <p:txBody>
          <a:bodyPr anchorCtr="0" anchor="t" bIns="45700" lIns="91425" spcFirstLastPara="1" rIns="91425" wrap="square" tIns="45700">
            <a:noAutofit/>
          </a:bodyPr>
          <a:lstStyle/>
          <a:p>
            <a:pPr indent="-285750" lvl="0" marL="285750" rtl="0" algn="l">
              <a:spcBef>
                <a:spcPts val="0"/>
              </a:spcBef>
              <a:spcAft>
                <a:spcPts val="0"/>
              </a:spcAft>
              <a:buClr>
                <a:srgbClr val="7030A0"/>
              </a:buClr>
              <a:buSzPts val="2300"/>
              <a:buFont typeface="Noto Sans Symbols"/>
              <a:buChar char="✔"/>
            </a:pPr>
            <a:r>
              <a:rPr b="1" lang="en-US" sz="2300" u="sng">
                <a:solidFill>
                  <a:srgbClr val="7030A0"/>
                </a:solidFill>
                <a:latin typeface="Calibri"/>
                <a:ea typeface="Calibri"/>
                <a:cs typeface="Calibri"/>
                <a:sym typeface="Calibri"/>
              </a:rPr>
              <a:t>Baboon Study 1 </a:t>
            </a:r>
            <a:r>
              <a:rPr b="1" lang="en-US" sz="2300">
                <a:solidFill>
                  <a:srgbClr val="7030A0"/>
                </a:solidFill>
                <a:latin typeface="Calibri"/>
                <a:ea typeface="Calibri"/>
                <a:cs typeface="Calibri"/>
                <a:sym typeface="Calibri"/>
              </a:rPr>
              <a:t>: </a:t>
            </a:r>
            <a:r>
              <a:rPr lang="en-US" sz="2300">
                <a:latin typeface="Calibri"/>
                <a:ea typeface="Calibri"/>
                <a:cs typeface="Calibri"/>
                <a:sym typeface="Calibri"/>
              </a:rPr>
              <a:t>Baboon Acellular pertussis vaccines protect against disease but fail to prevent infection and transmission in a nonhuman primate model. </a:t>
            </a:r>
            <a:r>
              <a:rPr i="1" lang="en-US" sz="2300" u="sng">
                <a:latin typeface="Calibri"/>
                <a:ea typeface="Calibri"/>
                <a:cs typeface="Calibri"/>
                <a:sym typeface="Calibri"/>
              </a:rPr>
              <a:t>Proc Natl Acad Sci U S A</a:t>
            </a:r>
            <a:r>
              <a:rPr lang="en-US" sz="2300" u="sng">
                <a:latin typeface="Calibri"/>
                <a:ea typeface="Calibri"/>
                <a:cs typeface="Calibri"/>
                <a:sym typeface="Calibri"/>
              </a:rPr>
              <a:t>. </a:t>
            </a:r>
            <a:r>
              <a:rPr lang="en-US" sz="2300">
                <a:latin typeface="Calibri"/>
                <a:ea typeface="Calibri"/>
                <a:cs typeface="Calibri"/>
                <a:sym typeface="Calibri"/>
              </a:rPr>
              <a:t>2014.</a:t>
            </a:r>
            <a:endParaRPr/>
          </a:p>
          <a:p>
            <a:pPr indent="-139700" lvl="0" marL="285750" rtl="0" algn="l">
              <a:spcBef>
                <a:spcPts val="460"/>
              </a:spcBef>
              <a:spcAft>
                <a:spcPts val="0"/>
              </a:spcAft>
              <a:buClr>
                <a:schemeClr val="dk1"/>
              </a:buClr>
              <a:buSzPts val="2300"/>
              <a:buFont typeface="Noto Sans Symbols"/>
              <a:buNone/>
            </a:pPr>
            <a:r>
              <a:t/>
            </a:r>
            <a:endParaRPr sz="2300">
              <a:latin typeface="Calibri"/>
              <a:ea typeface="Calibri"/>
              <a:cs typeface="Calibri"/>
              <a:sym typeface="Calibri"/>
            </a:endParaRPr>
          </a:p>
          <a:p>
            <a:pPr indent="-285750" lvl="0" marL="285750" rtl="0" algn="l">
              <a:spcBef>
                <a:spcPts val="460"/>
              </a:spcBef>
              <a:spcAft>
                <a:spcPts val="0"/>
              </a:spcAft>
              <a:buClr>
                <a:srgbClr val="7030A0"/>
              </a:buClr>
              <a:buSzPts val="2300"/>
              <a:buFont typeface="Noto Sans Symbols"/>
              <a:buChar char="✔"/>
            </a:pPr>
            <a:r>
              <a:rPr b="1" lang="en-US" sz="2300" u="sng">
                <a:solidFill>
                  <a:srgbClr val="7030A0"/>
                </a:solidFill>
                <a:latin typeface="Calibri"/>
                <a:ea typeface="Calibri"/>
                <a:cs typeface="Calibri"/>
                <a:sym typeface="Calibri"/>
              </a:rPr>
              <a:t>Baboon Study 2 </a:t>
            </a:r>
            <a:r>
              <a:rPr lang="en-US" sz="2300">
                <a:latin typeface="Calibri"/>
                <a:ea typeface="Calibri"/>
                <a:cs typeface="Calibri"/>
                <a:sym typeface="Calibri"/>
              </a:rPr>
              <a:t>:  Comparison of Three Whole-Cell Pertussis Vaccines in the Baboon Model of Pertussis. </a:t>
            </a:r>
            <a:r>
              <a:rPr i="1" lang="en-US" sz="2300" u="sng">
                <a:latin typeface="Calibri"/>
                <a:ea typeface="Calibri"/>
                <a:cs typeface="Calibri"/>
                <a:sym typeface="Calibri"/>
              </a:rPr>
              <a:t>Clinical &amp; Vaccine Immunology</a:t>
            </a:r>
            <a:r>
              <a:rPr lang="en-US" sz="2300">
                <a:latin typeface="Calibri"/>
                <a:ea typeface="Calibri"/>
                <a:cs typeface="Calibri"/>
                <a:sym typeface="Calibri"/>
              </a:rPr>
              <a:t>: 2016.</a:t>
            </a:r>
            <a:endParaRPr/>
          </a:p>
          <a:p>
            <a:pPr indent="-139700" lvl="0" marL="285750" rtl="0" algn="l">
              <a:spcBef>
                <a:spcPts val="460"/>
              </a:spcBef>
              <a:spcAft>
                <a:spcPts val="0"/>
              </a:spcAft>
              <a:buClr>
                <a:schemeClr val="dk1"/>
              </a:buClr>
              <a:buSzPts val="2300"/>
              <a:buFont typeface="Noto Sans Symbols"/>
              <a:buNone/>
            </a:pPr>
            <a:r>
              <a:t/>
            </a:r>
            <a:endParaRPr sz="2300">
              <a:latin typeface="Calibri"/>
              <a:ea typeface="Calibri"/>
              <a:cs typeface="Calibri"/>
              <a:sym typeface="Calibri"/>
            </a:endParaRPr>
          </a:p>
          <a:p>
            <a:pPr indent="-285750" lvl="0" marL="285750" rtl="0" algn="l">
              <a:spcBef>
                <a:spcPts val="460"/>
              </a:spcBef>
              <a:spcAft>
                <a:spcPts val="0"/>
              </a:spcAft>
              <a:buClr>
                <a:srgbClr val="7030A0"/>
              </a:buClr>
              <a:buSzPts val="2300"/>
              <a:buFont typeface="Noto Sans Symbols"/>
              <a:buChar char="✔"/>
            </a:pPr>
            <a:r>
              <a:rPr b="1" lang="en-US" sz="2300" u="sng">
                <a:solidFill>
                  <a:srgbClr val="7030A0"/>
                </a:solidFill>
                <a:latin typeface="Calibri"/>
                <a:ea typeface="Calibri"/>
                <a:cs typeface="Calibri"/>
                <a:sym typeface="Calibri"/>
              </a:rPr>
              <a:t>Baboon Study 3 </a:t>
            </a:r>
            <a:r>
              <a:rPr lang="en-US" sz="2300">
                <a:latin typeface="Calibri"/>
                <a:ea typeface="Calibri"/>
                <a:cs typeface="Calibri"/>
                <a:sym typeface="Calibri"/>
              </a:rPr>
              <a:t>: Immunological Distinctions between Acellular and Whole-Cell Pertussis Immunizations of Baboons Persist for at Least One Year after Acellular Vaccine Boosting. </a:t>
            </a:r>
            <a:r>
              <a:rPr i="1" lang="en-US" sz="2300" u="sng">
                <a:latin typeface="Calibri"/>
                <a:ea typeface="Calibri"/>
                <a:cs typeface="Calibri"/>
                <a:sym typeface="Calibri"/>
              </a:rPr>
              <a:t>Vaccines </a:t>
            </a:r>
            <a:r>
              <a:rPr i="1" lang="en-US" sz="2300">
                <a:latin typeface="Calibri"/>
                <a:ea typeface="Calibri"/>
                <a:cs typeface="Calibri"/>
                <a:sym typeface="Calibri"/>
              </a:rPr>
              <a:t>: </a:t>
            </a:r>
            <a:r>
              <a:rPr lang="en-US" sz="2300">
                <a:latin typeface="Calibri"/>
                <a:ea typeface="Calibri"/>
                <a:cs typeface="Calibri"/>
                <a:sym typeface="Calibri"/>
              </a:rPr>
              <a:t>2020.</a:t>
            </a:r>
            <a:endParaRPr/>
          </a:p>
          <a:p>
            <a:pPr indent="-133350" lvl="0" marL="285750" rtl="0" algn="l">
              <a:spcBef>
                <a:spcPts val="480"/>
              </a:spcBef>
              <a:spcAft>
                <a:spcPts val="0"/>
              </a:spcAft>
              <a:buClr>
                <a:schemeClr val="dk1"/>
              </a:buClr>
              <a:buSzPts val="2400"/>
              <a:buFont typeface="Noto Sans Symbols"/>
              <a:buNone/>
            </a:pPr>
            <a:r>
              <a:t/>
            </a:r>
            <a:endParaRPr sz="2400">
              <a:latin typeface="Calibri"/>
              <a:ea typeface="Calibri"/>
              <a:cs typeface="Calibri"/>
              <a:sym typeface="Calibri"/>
            </a:endParaRPr>
          </a:p>
          <a:p>
            <a:pPr indent="-133350" lvl="0" marL="285750" rtl="0" algn="l">
              <a:spcBef>
                <a:spcPts val="480"/>
              </a:spcBef>
              <a:spcAft>
                <a:spcPts val="0"/>
              </a:spcAft>
              <a:buClr>
                <a:schemeClr val="dk1"/>
              </a:buClr>
              <a:buSzPts val="2400"/>
              <a:buFont typeface="Noto Sans Symbols"/>
              <a:buNone/>
            </a:pPr>
            <a:r>
              <a:t/>
            </a:r>
            <a:endParaRPr sz="2400">
              <a:latin typeface="Calibri"/>
              <a:ea typeface="Calibri"/>
              <a:cs typeface="Calibri"/>
              <a:sym typeface="Calibri"/>
            </a:endParaRPr>
          </a:p>
          <a:p>
            <a:pPr indent="-355600" lvl="0" marL="457200" rtl="0" algn="l">
              <a:spcBef>
                <a:spcPts val="320"/>
              </a:spcBef>
              <a:spcAft>
                <a:spcPts val="0"/>
              </a:spcAft>
              <a:buClr>
                <a:schemeClr val="dk1"/>
              </a:buClr>
              <a:buSzPts val="1600"/>
              <a:buFont typeface="Calibri"/>
              <a:buNone/>
            </a:pPr>
            <a:r>
              <a:t/>
            </a:r>
            <a:endParaRPr sz="1600">
              <a:latin typeface="Calibri"/>
              <a:ea typeface="Calibri"/>
              <a:cs typeface="Calibri"/>
              <a:sym typeface="Calibri"/>
            </a:endParaRPr>
          </a:p>
          <a:p>
            <a:pPr indent="0" lvl="0" marL="0" rtl="0" algn="l">
              <a:spcBef>
                <a:spcPts val="320"/>
              </a:spcBef>
              <a:spcAft>
                <a:spcPts val="0"/>
              </a:spcAft>
              <a:buClr>
                <a:schemeClr val="dk1"/>
              </a:buClr>
              <a:buSzPts val="1600"/>
              <a:buNone/>
            </a:pPr>
            <a:r>
              <a:t/>
            </a:r>
            <a:endParaRPr sz="1600">
              <a:latin typeface="Calibri"/>
              <a:ea typeface="Calibri"/>
              <a:cs typeface="Calibri"/>
              <a:sym typeface="Calibri"/>
            </a:endParaRPr>
          </a:p>
        </p:txBody>
      </p:sp>
      <p:sp>
        <p:nvSpPr>
          <p:cNvPr id="464" name="Google Shape;464;p21"/>
          <p:cNvSpPr/>
          <p:nvPr/>
        </p:nvSpPr>
        <p:spPr>
          <a:xfrm>
            <a:off x="305519" y="336231"/>
            <a:ext cx="11148544" cy="790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00B050"/>
                </a:solidFill>
                <a:latin typeface="Calibri"/>
                <a:ea typeface="Calibri"/>
                <a:cs typeface="Calibri"/>
                <a:sym typeface="Calibri"/>
              </a:rPr>
              <a:t>5. Immunological  Distinction between wP &amp; aP Vaccine</a:t>
            </a:r>
            <a:endParaRPr/>
          </a:p>
          <a:p>
            <a:pPr indent="0" lvl="0" marL="0" marR="0" rtl="0" algn="l">
              <a:spcBef>
                <a:spcPts val="0"/>
              </a:spcBef>
              <a:spcAft>
                <a:spcPts val="0"/>
              </a:spcAft>
              <a:buNone/>
            </a:pPr>
            <a:r>
              <a:t/>
            </a:r>
            <a:endParaRPr b="1" sz="3200">
              <a:solidFill>
                <a:srgbClr val="00B05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8" name="Shape 468"/>
        <p:cNvGrpSpPr/>
        <p:nvPr/>
      </p:nvGrpSpPr>
      <p:grpSpPr>
        <a:xfrm>
          <a:off x="0" y="0"/>
          <a:ext cx="0" cy="0"/>
          <a:chOff x="0" y="0"/>
          <a:chExt cx="0" cy="0"/>
        </a:xfrm>
      </p:grpSpPr>
      <p:sp>
        <p:nvSpPr>
          <p:cNvPr id="469" name="Google Shape;469;p22"/>
          <p:cNvSpPr txBox="1"/>
          <p:nvPr/>
        </p:nvSpPr>
        <p:spPr>
          <a:xfrm>
            <a:off x="1276559" y="237960"/>
            <a:ext cx="8215952" cy="79018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9394"/>
              </a:buClr>
              <a:buSzPts val="3200"/>
              <a:buFont typeface="Calibri"/>
              <a:buNone/>
            </a:pPr>
            <a:r>
              <a:rPr b="1" lang="en-US" sz="3200" u="sng">
                <a:solidFill>
                  <a:srgbClr val="009394"/>
                </a:solidFill>
                <a:latin typeface="Calibri"/>
                <a:ea typeface="Calibri"/>
                <a:cs typeface="Calibri"/>
                <a:sym typeface="Calibri"/>
              </a:rPr>
              <a:t>Why Baboons for Pertussis Infection Study???</a:t>
            </a:r>
            <a:endParaRPr/>
          </a:p>
        </p:txBody>
      </p:sp>
      <p:sp>
        <p:nvSpPr>
          <p:cNvPr id="470" name="Google Shape;470;p22"/>
          <p:cNvSpPr/>
          <p:nvPr/>
        </p:nvSpPr>
        <p:spPr>
          <a:xfrm>
            <a:off x="709684" y="1393798"/>
            <a:ext cx="10577015" cy="38164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Studies in humans are difficult due to the low frequency of pertussis in the population, the cyclical nature of incidence and the sporadic geographic distribution of cases. </a:t>
            </a:r>
            <a:endParaRPr/>
          </a:p>
          <a:p>
            <a:pPr indent="-203200" lvl="0" marL="342900" marR="0" rtl="0" algn="just">
              <a:spcBef>
                <a:spcPts val="0"/>
              </a:spcBef>
              <a:spcAft>
                <a:spcPts val="0"/>
              </a:spcAft>
              <a:buClr>
                <a:schemeClr val="dk1"/>
              </a:buClr>
              <a:buSzPts val="2200"/>
              <a:buFont typeface="Courier New"/>
              <a:buNone/>
            </a:pPr>
            <a:r>
              <a:t/>
            </a:r>
            <a:endParaRPr sz="22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Experiments on </a:t>
            </a:r>
            <a:r>
              <a:rPr b="1" lang="en-US" sz="2200">
                <a:solidFill>
                  <a:schemeClr val="dk1"/>
                </a:solidFill>
                <a:latin typeface="Calibri"/>
                <a:ea typeface="Calibri"/>
                <a:cs typeface="Calibri"/>
                <a:sym typeface="Calibri"/>
              </a:rPr>
              <a:t>Nonhuman primates</a:t>
            </a:r>
            <a:r>
              <a:rPr lang="en-US" sz="2200">
                <a:solidFill>
                  <a:schemeClr val="dk1"/>
                </a:solidFill>
                <a:latin typeface="Calibri"/>
                <a:ea typeface="Calibri"/>
                <a:cs typeface="Calibri"/>
                <a:sym typeface="Calibri"/>
              </a:rPr>
              <a:t> have brought </a:t>
            </a:r>
            <a:r>
              <a:rPr b="1" lang="en-US" sz="2200">
                <a:solidFill>
                  <a:schemeClr val="dk1"/>
                </a:solidFill>
                <a:latin typeface="Calibri"/>
                <a:ea typeface="Calibri"/>
                <a:cs typeface="Calibri"/>
                <a:sym typeface="Calibri"/>
              </a:rPr>
              <a:t>important advances in biology and medicine understanding the pathogenesis of pertussis.</a:t>
            </a:r>
            <a:r>
              <a:rPr lang="en-US" sz="2200">
                <a:solidFill>
                  <a:schemeClr val="dk1"/>
                </a:solidFill>
                <a:latin typeface="Calibri"/>
                <a:ea typeface="Calibri"/>
                <a:cs typeface="Calibri"/>
                <a:sym typeface="Calibri"/>
              </a:rPr>
              <a:t> </a:t>
            </a:r>
            <a:endParaRPr/>
          </a:p>
          <a:p>
            <a:pPr indent="-203200" lvl="0" marL="342900" marR="0" rtl="0" algn="just">
              <a:spcBef>
                <a:spcPts val="0"/>
              </a:spcBef>
              <a:spcAft>
                <a:spcPts val="0"/>
              </a:spcAft>
              <a:buClr>
                <a:schemeClr val="dk1"/>
              </a:buClr>
              <a:buSzPts val="2200"/>
              <a:buFont typeface="Courier New"/>
              <a:buNone/>
            </a:pPr>
            <a:r>
              <a:t/>
            </a:r>
            <a:endParaRPr sz="22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Close evolutionary relationship to humans, primates often play a </a:t>
            </a:r>
            <a:r>
              <a:rPr b="1" lang="en-US" sz="2200">
                <a:solidFill>
                  <a:schemeClr val="dk1"/>
                </a:solidFill>
                <a:latin typeface="Calibri"/>
                <a:ea typeface="Calibri"/>
                <a:cs typeface="Calibri"/>
                <a:sym typeface="Calibri"/>
              </a:rPr>
              <a:t>crucial role in research aimed at understanding, preventing, and treating infectious diseases in humans</a:t>
            </a:r>
            <a:r>
              <a:rPr lang="en-US" sz="2200">
                <a:solidFill>
                  <a:schemeClr val="dk1"/>
                </a:solidFill>
                <a:latin typeface="Calibri"/>
                <a:ea typeface="Calibri"/>
                <a:cs typeface="Calibri"/>
                <a:sym typeface="Calibri"/>
              </a:rPr>
              <a:t>.</a:t>
            </a:r>
            <a:endParaRPr/>
          </a:p>
          <a:p>
            <a:pPr indent="-203200" lvl="0" marL="342900" marR="0" rtl="0" algn="just">
              <a:spcBef>
                <a:spcPts val="0"/>
              </a:spcBef>
              <a:spcAft>
                <a:spcPts val="0"/>
              </a:spcAft>
              <a:buClr>
                <a:schemeClr val="dk1"/>
              </a:buClr>
              <a:buSzPts val="2200"/>
              <a:buFont typeface="Courier New"/>
              <a:buNone/>
            </a:pPr>
            <a:r>
              <a:t/>
            </a:r>
            <a:endParaRPr sz="22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200"/>
              <a:buFont typeface="Courier New"/>
              <a:buChar char="o"/>
            </a:pPr>
            <a:r>
              <a:rPr lang="en-US" sz="2200">
                <a:solidFill>
                  <a:schemeClr val="dk1"/>
                </a:solidFill>
                <a:latin typeface="Calibri"/>
                <a:ea typeface="Calibri"/>
                <a:cs typeface="Calibri"/>
                <a:sym typeface="Calibri"/>
              </a:rPr>
              <a:t>The </a:t>
            </a:r>
            <a:r>
              <a:rPr b="1" lang="en-US" sz="2200">
                <a:solidFill>
                  <a:schemeClr val="dk1"/>
                </a:solidFill>
                <a:latin typeface="Calibri"/>
                <a:ea typeface="Calibri"/>
                <a:cs typeface="Calibri"/>
                <a:sym typeface="Calibri"/>
              </a:rPr>
              <a:t>baboon model of pertussis recapitulates the full spectrum of human pertussis</a:t>
            </a:r>
            <a:r>
              <a:rPr lang="en-US" sz="2200">
                <a:solidFill>
                  <a:schemeClr val="dk1"/>
                </a:solidFill>
                <a:latin typeface="Calibri"/>
                <a:ea typeface="Calibri"/>
                <a:cs typeface="Calibri"/>
                <a:sym typeface="Calibri"/>
              </a:rPr>
              <a:t> including coughing and transmission. </a:t>
            </a:r>
            <a:endParaRPr/>
          </a:p>
        </p:txBody>
      </p:sp>
      <p:sp>
        <p:nvSpPr>
          <p:cNvPr id="471" name="Google Shape;471;p22"/>
          <p:cNvSpPr/>
          <p:nvPr/>
        </p:nvSpPr>
        <p:spPr>
          <a:xfrm>
            <a:off x="668740" y="5407549"/>
            <a:ext cx="10590663"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7030A0"/>
                </a:solidFill>
                <a:latin typeface="Calibri"/>
                <a:ea typeface="Calibri"/>
                <a:cs typeface="Calibri"/>
                <a:sym typeface="Calibri"/>
              </a:rPr>
              <a:t>Baboons are non-human primates which has </a:t>
            </a:r>
            <a:r>
              <a:rPr b="1" lang="en-US" sz="2800" u="sng">
                <a:solidFill>
                  <a:srgbClr val="002060"/>
                </a:solidFill>
                <a:latin typeface="Calibri"/>
                <a:ea typeface="Calibri"/>
                <a:cs typeface="Calibri"/>
                <a:sym typeface="Calibri"/>
              </a:rPr>
              <a:t>&gt; 96% genetic similarity </a:t>
            </a:r>
            <a:r>
              <a:rPr b="1" lang="en-US" sz="2800">
                <a:solidFill>
                  <a:srgbClr val="7030A0"/>
                </a:solidFill>
                <a:latin typeface="Calibri"/>
                <a:ea typeface="Calibri"/>
                <a:cs typeface="Calibri"/>
                <a:sym typeface="Calibri"/>
              </a:rPr>
              <a:t>with humans.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 name="Shape 475"/>
        <p:cNvGrpSpPr/>
        <p:nvPr/>
      </p:nvGrpSpPr>
      <p:grpSpPr>
        <a:xfrm>
          <a:off x="0" y="0"/>
          <a:ext cx="0" cy="0"/>
          <a:chOff x="0" y="0"/>
          <a:chExt cx="0" cy="0"/>
        </a:xfrm>
      </p:grpSpPr>
      <p:sp>
        <p:nvSpPr>
          <p:cNvPr id="476" name="Google Shape;476;p23"/>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23"/>
          <p:cNvPicPr preferRelativeResize="0"/>
          <p:nvPr/>
        </p:nvPicPr>
        <p:blipFill rotWithShape="1">
          <a:blip r:embed="rId3">
            <a:alphaModFix/>
          </a:blip>
          <a:srcRect b="56563" l="9665" r="7816" t="11217"/>
          <a:stretch/>
        </p:blipFill>
        <p:spPr>
          <a:xfrm>
            <a:off x="301246" y="661700"/>
            <a:ext cx="8829106" cy="1715211"/>
          </a:xfrm>
          <a:prstGeom prst="rect">
            <a:avLst/>
          </a:prstGeom>
          <a:noFill/>
          <a:ln>
            <a:noFill/>
          </a:ln>
        </p:spPr>
      </p:pic>
      <p:pic>
        <p:nvPicPr>
          <p:cNvPr id="478" name="Google Shape;478;p23"/>
          <p:cNvPicPr preferRelativeResize="0"/>
          <p:nvPr/>
        </p:nvPicPr>
        <p:blipFill rotWithShape="1">
          <a:blip r:embed="rId4">
            <a:alphaModFix/>
          </a:blip>
          <a:srcRect b="0" l="0" r="0" t="0"/>
          <a:stretch/>
        </p:blipFill>
        <p:spPr>
          <a:xfrm>
            <a:off x="682388" y="2456597"/>
            <a:ext cx="5225219" cy="3122242"/>
          </a:xfrm>
          <a:prstGeom prst="rect">
            <a:avLst/>
          </a:prstGeom>
          <a:noFill/>
          <a:ln>
            <a:noFill/>
          </a:ln>
        </p:spPr>
      </p:pic>
      <p:sp>
        <p:nvSpPr>
          <p:cNvPr id="479" name="Google Shape;479;p23"/>
          <p:cNvSpPr/>
          <p:nvPr/>
        </p:nvSpPr>
        <p:spPr>
          <a:xfrm>
            <a:off x="4845685" y="4643852"/>
            <a:ext cx="3307715" cy="1740535"/>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600">
                <a:solidFill>
                  <a:schemeClr val="dk1"/>
                </a:solidFill>
                <a:latin typeface="Arial"/>
                <a:ea typeface="Arial"/>
                <a:cs typeface="Arial"/>
                <a:sym typeface="Arial"/>
              </a:rPr>
              <a:t>WHAT BABOONS HAS TO DO WITH</a:t>
            </a:r>
            <a:r>
              <a:rPr b="1" lang="en-US" sz="1800">
                <a:solidFill>
                  <a:schemeClr val="dk1"/>
                </a:solidFill>
                <a:latin typeface="Arial"/>
                <a:ea typeface="Arial"/>
                <a:cs typeface="Arial"/>
                <a:sym typeface="Arial"/>
              </a:rPr>
              <a:t> </a:t>
            </a:r>
            <a:r>
              <a:rPr b="1" lang="en-US" sz="1800">
                <a:solidFill>
                  <a:srgbClr val="FF0000"/>
                </a:solidFill>
                <a:latin typeface="Arial"/>
                <a:ea typeface="Arial"/>
                <a:cs typeface="Arial"/>
                <a:sym typeface="Arial"/>
              </a:rPr>
              <a:t>PERTUSSIS.... &amp; WHY BABOONS</a:t>
            </a:r>
            <a:endParaRPr sz="1100">
              <a:solidFill>
                <a:schemeClr val="dk1"/>
              </a:solidFill>
              <a:latin typeface="Calibri"/>
              <a:ea typeface="Calibri"/>
              <a:cs typeface="Calibri"/>
              <a:sym typeface="Calibri"/>
            </a:endParaRPr>
          </a:p>
        </p:txBody>
      </p:sp>
      <p:sp>
        <p:nvSpPr>
          <p:cNvPr id="480" name="Google Shape;480;p23"/>
          <p:cNvSpPr txBox="1"/>
          <p:nvPr/>
        </p:nvSpPr>
        <p:spPr>
          <a:xfrm>
            <a:off x="1372103" y="46892"/>
            <a:ext cx="8215952" cy="79018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9394"/>
              </a:buClr>
              <a:buSzPts val="3600"/>
              <a:buFont typeface="Calibri"/>
              <a:buNone/>
            </a:pPr>
            <a:r>
              <a:rPr b="1" lang="en-US" sz="3600" u="sng">
                <a:solidFill>
                  <a:srgbClr val="009394"/>
                </a:solidFill>
                <a:latin typeface="Calibri"/>
                <a:ea typeface="Calibri"/>
                <a:cs typeface="Calibri"/>
                <a:sym typeface="Calibri"/>
              </a:rPr>
              <a:t>Baboon Study 1</a:t>
            </a:r>
            <a:endParaRPr/>
          </a:p>
        </p:txBody>
      </p:sp>
      <p:sp>
        <p:nvSpPr>
          <p:cNvPr id="481" name="Google Shape;481;p23"/>
          <p:cNvSpPr/>
          <p:nvPr/>
        </p:nvSpPr>
        <p:spPr>
          <a:xfrm>
            <a:off x="6096000" y="2568634"/>
            <a:ext cx="5914030"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7030A0"/>
              </a:buClr>
              <a:buSzPts val="2000"/>
              <a:buFont typeface="Calibri"/>
              <a:buAutoNum type="arabicPeriod"/>
            </a:pPr>
            <a:r>
              <a:rPr b="1" lang="en-US" sz="2000">
                <a:solidFill>
                  <a:srgbClr val="7030A0"/>
                </a:solidFill>
                <a:latin typeface="Calibri"/>
                <a:ea typeface="Calibri"/>
                <a:cs typeface="Calibri"/>
                <a:sym typeface="Calibri"/>
              </a:rPr>
              <a:t>Baboons are non-human primates which has &gt; 96% genetic similarity with humans. </a:t>
            </a:r>
            <a:endParaRPr/>
          </a:p>
          <a:p>
            <a:pPr indent="-342900" lvl="0" marL="342900" marR="0" rtl="0" algn="l">
              <a:spcBef>
                <a:spcPts val="0"/>
              </a:spcBef>
              <a:spcAft>
                <a:spcPts val="0"/>
              </a:spcAft>
              <a:buClr>
                <a:srgbClr val="7030A0"/>
              </a:buClr>
              <a:buSzPts val="2000"/>
              <a:buFont typeface="Calibri"/>
              <a:buAutoNum type="arabicPeriod"/>
            </a:pPr>
            <a:r>
              <a:rPr b="1" lang="en-US" sz="2000">
                <a:solidFill>
                  <a:srgbClr val="7030A0"/>
                </a:solidFill>
                <a:latin typeface="Calibri"/>
                <a:ea typeface="Calibri"/>
                <a:cs typeface="Calibri"/>
                <a:sym typeface="Calibri"/>
              </a:rPr>
              <a:t>Infant baboon vaccinated with aP and wP vaccines on 2, 4 and 6 months.</a:t>
            </a:r>
            <a:endParaRPr/>
          </a:p>
          <a:p>
            <a:pPr indent="-342900" lvl="0" marL="342900" marR="0" rtl="0" algn="l">
              <a:spcBef>
                <a:spcPts val="0"/>
              </a:spcBef>
              <a:spcAft>
                <a:spcPts val="0"/>
              </a:spcAft>
              <a:buClr>
                <a:srgbClr val="7030A0"/>
              </a:buClr>
              <a:buSzPts val="2000"/>
              <a:buFont typeface="Calibri"/>
              <a:buAutoNum type="arabicPeriod"/>
            </a:pPr>
            <a:r>
              <a:rPr b="1" lang="en-US" sz="2000">
                <a:solidFill>
                  <a:srgbClr val="7030A0"/>
                </a:solidFill>
                <a:latin typeface="Calibri"/>
                <a:ea typeface="Calibri"/>
                <a:cs typeface="Calibri"/>
                <a:sym typeface="Calibri"/>
              </a:rPr>
              <a:t>Baboons infected with Pertussis bacteria at 7 months.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5" name="Shape 485"/>
        <p:cNvGrpSpPr/>
        <p:nvPr/>
      </p:nvGrpSpPr>
      <p:grpSpPr>
        <a:xfrm>
          <a:off x="0" y="0"/>
          <a:ext cx="0" cy="0"/>
          <a:chOff x="0" y="0"/>
          <a:chExt cx="0" cy="0"/>
        </a:xfrm>
      </p:grpSpPr>
      <p:sp>
        <p:nvSpPr>
          <p:cNvPr id="486" name="Google Shape;486;p2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7" name="Google Shape;487;p24"/>
          <p:cNvSpPr/>
          <p:nvPr/>
        </p:nvSpPr>
        <p:spPr>
          <a:xfrm>
            <a:off x="2826860" y="2961566"/>
            <a:ext cx="8296067" cy="600502"/>
          </a:xfrm>
          <a:prstGeom prst="right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8" name="Google Shape;488;p24"/>
          <p:cNvPicPr preferRelativeResize="0"/>
          <p:nvPr/>
        </p:nvPicPr>
        <p:blipFill rotWithShape="1">
          <a:blip r:embed="rId3">
            <a:alphaModFix/>
          </a:blip>
          <a:srcRect b="5543" l="0" r="0" t="0"/>
          <a:stretch/>
        </p:blipFill>
        <p:spPr>
          <a:xfrm>
            <a:off x="1017021" y="2361063"/>
            <a:ext cx="1900118" cy="1953407"/>
          </a:xfrm>
          <a:prstGeom prst="rect">
            <a:avLst/>
          </a:prstGeom>
          <a:noFill/>
          <a:ln>
            <a:noFill/>
          </a:ln>
        </p:spPr>
      </p:pic>
      <p:cxnSp>
        <p:nvCxnSpPr>
          <p:cNvPr id="489" name="Google Shape;489;p24"/>
          <p:cNvCxnSpPr/>
          <p:nvPr/>
        </p:nvCxnSpPr>
        <p:spPr>
          <a:xfrm>
            <a:off x="3330052" y="2634023"/>
            <a:ext cx="0" cy="504967"/>
          </a:xfrm>
          <a:prstGeom prst="straightConnector1">
            <a:avLst/>
          </a:prstGeom>
          <a:noFill/>
          <a:ln cap="flat" cmpd="sng" w="57150">
            <a:solidFill>
              <a:srgbClr val="002060"/>
            </a:solidFill>
            <a:prstDash val="solid"/>
            <a:round/>
            <a:headEnd len="sm" w="sm" type="none"/>
            <a:tailEnd len="med" w="med" type="triangle"/>
          </a:ln>
        </p:spPr>
      </p:cxnSp>
      <p:cxnSp>
        <p:nvCxnSpPr>
          <p:cNvPr id="490" name="Google Shape;490;p24"/>
          <p:cNvCxnSpPr/>
          <p:nvPr/>
        </p:nvCxnSpPr>
        <p:spPr>
          <a:xfrm>
            <a:off x="4094330" y="2634023"/>
            <a:ext cx="0" cy="504967"/>
          </a:xfrm>
          <a:prstGeom prst="straightConnector1">
            <a:avLst/>
          </a:prstGeom>
          <a:noFill/>
          <a:ln cap="flat" cmpd="sng" w="57150">
            <a:solidFill>
              <a:srgbClr val="002060"/>
            </a:solidFill>
            <a:prstDash val="solid"/>
            <a:round/>
            <a:headEnd len="sm" w="sm" type="none"/>
            <a:tailEnd len="med" w="med" type="triangle"/>
          </a:ln>
        </p:spPr>
      </p:cxnSp>
      <p:cxnSp>
        <p:nvCxnSpPr>
          <p:cNvPr id="491" name="Google Shape;491;p24"/>
          <p:cNvCxnSpPr/>
          <p:nvPr/>
        </p:nvCxnSpPr>
        <p:spPr>
          <a:xfrm>
            <a:off x="4792650" y="2636295"/>
            <a:ext cx="0" cy="504967"/>
          </a:xfrm>
          <a:prstGeom prst="straightConnector1">
            <a:avLst/>
          </a:prstGeom>
          <a:noFill/>
          <a:ln cap="flat" cmpd="sng" w="57150">
            <a:solidFill>
              <a:srgbClr val="002060"/>
            </a:solidFill>
            <a:prstDash val="solid"/>
            <a:round/>
            <a:headEnd len="sm" w="sm" type="none"/>
            <a:tailEnd len="med" w="med" type="triangle"/>
          </a:ln>
        </p:spPr>
      </p:cxnSp>
      <p:sp>
        <p:nvSpPr>
          <p:cNvPr id="492" name="Google Shape;492;p24"/>
          <p:cNvSpPr/>
          <p:nvPr/>
        </p:nvSpPr>
        <p:spPr>
          <a:xfrm>
            <a:off x="3179929" y="2006221"/>
            <a:ext cx="1705971" cy="574759"/>
          </a:xfrm>
          <a:prstGeom prst="ellipse">
            <a:avLst/>
          </a:prstGeom>
          <a:solidFill>
            <a:srgbClr val="92D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wP or aP Vaccine</a:t>
            </a:r>
            <a:endParaRPr/>
          </a:p>
        </p:txBody>
      </p:sp>
      <p:sp>
        <p:nvSpPr>
          <p:cNvPr id="493" name="Google Shape;493;p24"/>
          <p:cNvSpPr/>
          <p:nvPr/>
        </p:nvSpPr>
        <p:spPr>
          <a:xfrm>
            <a:off x="2971730" y="3154909"/>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2 month</a:t>
            </a:r>
            <a:endParaRPr/>
          </a:p>
        </p:txBody>
      </p:sp>
      <p:sp>
        <p:nvSpPr>
          <p:cNvPr id="494" name="Google Shape;494;p24"/>
          <p:cNvSpPr/>
          <p:nvPr/>
        </p:nvSpPr>
        <p:spPr>
          <a:xfrm>
            <a:off x="3710990" y="3154909"/>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4 month</a:t>
            </a:r>
            <a:endParaRPr/>
          </a:p>
        </p:txBody>
      </p:sp>
      <p:sp>
        <p:nvSpPr>
          <p:cNvPr id="495" name="Google Shape;495;p24"/>
          <p:cNvSpPr/>
          <p:nvPr/>
        </p:nvSpPr>
        <p:spPr>
          <a:xfrm>
            <a:off x="4436602" y="3154909"/>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6 month</a:t>
            </a:r>
            <a:endParaRPr/>
          </a:p>
        </p:txBody>
      </p:sp>
      <p:sp>
        <p:nvSpPr>
          <p:cNvPr id="496" name="Google Shape;496;p24"/>
          <p:cNvSpPr/>
          <p:nvPr/>
        </p:nvSpPr>
        <p:spPr>
          <a:xfrm rot="-5400000">
            <a:off x="5586578" y="3750540"/>
            <a:ext cx="919574" cy="375457"/>
          </a:xfrm>
          <a:prstGeom prst="rightArrow">
            <a:avLst>
              <a:gd fmla="val 50000" name="adj1"/>
              <a:gd fmla="val 50000" name="adj2"/>
            </a:avLst>
          </a:prstGeom>
          <a:solidFill>
            <a:srgbClr val="7030A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24"/>
          <p:cNvSpPr/>
          <p:nvPr/>
        </p:nvSpPr>
        <p:spPr>
          <a:xfrm>
            <a:off x="5425245" y="3135323"/>
            <a:ext cx="1302348" cy="268098"/>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7 month</a:t>
            </a:r>
            <a:endParaRPr/>
          </a:p>
        </p:txBody>
      </p:sp>
      <p:sp>
        <p:nvSpPr>
          <p:cNvPr id="498" name="Google Shape;498;p24"/>
          <p:cNvSpPr/>
          <p:nvPr/>
        </p:nvSpPr>
        <p:spPr>
          <a:xfrm>
            <a:off x="4588813" y="4404743"/>
            <a:ext cx="2975212" cy="1085134"/>
          </a:xfrm>
          <a:prstGeom prst="ellipse">
            <a:avLst/>
          </a:prstGeom>
          <a:solidFill>
            <a:srgbClr val="A2C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Challenged with D420, a </a:t>
            </a:r>
            <a:r>
              <a:rPr b="1" i="1" lang="en-US" sz="1800">
                <a:solidFill>
                  <a:schemeClr val="dk1"/>
                </a:solidFill>
                <a:latin typeface="Calibri"/>
                <a:ea typeface="Calibri"/>
                <a:cs typeface="Calibri"/>
                <a:sym typeface="Calibri"/>
              </a:rPr>
              <a:t>B. pertussis</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clinical isolate</a:t>
            </a:r>
            <a:endParaRPr/>
          </a:p>
        </p:txBody>
      </p:sp>
      <p:sp>
        <p:nvSpPr>
          <p:cNvPr id="499" name="Google Shape;499;p24"/>
          <p:cNvSpPr/>
          <p:nvPr/>
        </p:nvSpPr>
        <p:spPr>
          <a:xfrm>
            <a:off x="7173629" y="3135323"/>
            <a:ext cx="1649155" cy="268098"/>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After 2 Weeks</a:t>
            </a:r>
            <a:endParaRPr/>
          </a:p>
        </p:txBody>
      </p:sp>
      <p:sp>
        <p:nvSpPr>
          <p:cNvPr id="500" name="Google Shape;500;p24"/>
          <p:cNvSpPr/>
          <p:nvPr/>
        </p:nvSpPr>
        <p:spPr>
          <a:xfrm>
            <a:off x="7800833" y="3735824"/>
            <a:ext cx="3322094" cy="1754053"/>
          </a:xfrm>
          <a:prstGeom prst="roundRect">
            <a:avLst>
              <a:gd fmla="val 16667" name="adj"/>
            </a:avLst>
          </a:prstGeom>
          <a:no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l">
              <a:spcBef>
                <a:spcPts val="0"/>
              </a:spcBef>
              <a:spcAft>
                <a:spcPts val="0"/>
              </a:spcAft>
              <a:buClr>
                <a:schemeClr val="dk1"/>
              </a:buClr>
              <a:buSzPts val="1400"/>
              <a:buFont typeface="Calibri"/>
              <a:buAutoNum type="arabicPeriod"/>
            </a:pPr>
            <a:r>
              <a:rPr b="1" lang="en-US" sz="1400">
                <a:solidFill>
                  <a:schemeClr val="dk1"/>
                </a:solidFill>
                <a:latin typeface="Calibri"/>
                <a:ea typeface="Calibri"/>
                <a:cs typeface="Calibri"/>
                <a:sym typeface="Calibri"/>
              </a:rPr>
              <a:t>Circulating white blood cells </a:t>
            </a:r>
            <a:endParaRPr/>
          </a:p>
          <a:p>
            <a:pPr indent="-228600" lvl="0" marL="228600" marR="0" rtl="0" algn="l">
              <a:spcBef>
                <a:spcPts val="0"/>
              </a:spcBef>
              <a:spcAft>
                <a:spcPts val="0"/>
              </a:spcAft>
              <a:buClr>
                <a:schemeClr val="dk1"/>
              </a:buClr>
              <a:buSzPts val="1400"/>
              <a:buFont typeface="Calibri"/>
              <a:buAutoNum type="arabicPeriod"/>
            </a:pPr>
            <a:r>
              <a:rPr b="1" lang="en-US" sz="1400">
                <a:solidFill>
                  <a:schemeClr val="dk1"/>
                </a:solidFill>
                <a:latin typeface="Calibri"/>
                <a:ea typeface="Calibri"/>
                <a:cs typeface="Calibri"/>
                <a:sym typeface="Calibri"/>
              </a:rPr>
              <a:t>Nasopharyngeal washes (quantify bacterial cell counts)</a:t>
            </a:r>
            <a:endParaRPr/>
          </a:p>
          <a:p>
            <a:pPr indent="-228600" lvl="0" marL="228600" marR="0" rtl="0" algn="l">
              <a:spcBef>
                <a:spcPts val="0"/>
              </a:spcBef>
              <a:spcAft>
                <a:spcPts val="0"/>
              </a:spcAft>
              <a:buClr>
                <a:schemeClr val="dk1"/>
              </a:buClr>
              <a:buSzPts val="1400"/>
              <a:buFont typeface="Calibri"/>
              <a:buAutoNum type="arabicPeriod"/>
            </a:pPr>
            <a:r>
              <a:rPr b="1" lang="en-US" sz="1400">
                <a:solidFill>
                  <a:schemeClr val="dk1"/>
                </a:solidFill>
                <a:latin typeface="Calibri"/>
                <a:ea typeface="Calibri"/>
                <a:cs typeface="Calibri"/>
                <a:sym typeface="Calibri"/>
              </a:rPr>
              <a:t>Peripheral Blood Mononucleated cells (T-cell responses)</a:t>
            </a:r>
            <a:endParaRPr/>
          </a:p>
          <a:p>
            <a:pPr indent="-228600" lvl="0" marL="228600" marR="0" rtl="0" algn="l">
              <a:spcBef>
                <a:spcPts val="0"/>
              </a:spcBef>
              <a:spcAft>
                <a:spcPts val="0"/>
              </a:spcAft>
              <a:buClr>
                <a:schemeClr val="dk1"/>
              </a:buClr>
              <a:buSzPts val="1400"/>
              <a:buFont typeface="Calibri"/>
              <a:buAutoNum type="arabicPeriod"/>
            </a:pPr>
            <a:r>
              <a:rPr b="1" lang="en-US" sz="1400">
                <a:solidFill>
                  <a:schemeClr val="dk1"/>
                </a:solidFill>
                <a:latin typeface="Calibri"/>
                <a:ea typeface="Calibri"/>
                <a:cs typeface="Calibri"/>
                <a:sym typeface="Calibri"/>
              </a:rPr>
              <a:t>Serum separation (Serum antibodies against pertussis Antigen)</a:t>
            </a:r>
            <a:endParaRPr/>
          </a:p>
        </p:txBody>
      </p:sp>
      <p:sp>
        <p:nvSpPr>
          <p:cNvPr id="501" name="Google Shape;501;p24"/>
          <p:cNvSpPr/>
          <p:nvPr/>
        </p:nvSpPr>
        <p:spPr>
          <a:xfrm>
            <a:off x="1180028" y="4478801"/>
            <a:ext cx="1646831" cy="436172"/>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Infant Baboon</a:t>
            </a:r>
            <a:endParaRPr/>
          </a:p>
        </p:txBody>
      </p:sp>
      <p:sp>
        <p:nvSpPr>
          <p:cNvPr id="502" name="Google Shape;502;p24"/>
          <p:cNvSpPr txBox="1"/>
          <p:nvPr/>
        </p:nvSpPr>
        <p:spPr>
          <a:xfrm>
            <a:off x="736980" y="894767"/>
            <a:ext cx="10044752" cy="985156"/>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7030A0"/>
              </a:buClr>
              <a:buSzPts val="2400"/>
              <a:buFont typeface="Calibri"/>
              <a:buNone/>
            </a:pPr>
            <a:r>
              <a:rPr b="1" lang="en-US" sz="2400">
                <a:solidFill>
                  <a:srgbClr val="7030A0"/>
                </a:solidFill>
                <a:latin typeface="Calibri"/>
                <a:ea typeface="Calibri"/>
                <a:cs typeface="Calibri"/>
                <a:sym typeface="Calibri"/>
              </a:rPr>
              <a:t>To assess the ability of wP or aP vaccine to prevent colonization and clinical pertussis symptoms</a:t>
            </a:r>
            <a:endParaRPr b="1" sz="2400" u="sng">
              <a:solidFill>
                <a:srgbClr val="7030A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 name="Shape 506"/>
        <p:cNvGrpSpPr/>
        <p:nvPr/>
      </p:nvGrpSpPr>
      <p:grpSpPr>
        <a:xfrm>
          <a:off x="0" y="0"/>
          <a:ext cx="0" cy="0"/>
          <a:chOff x="0" y="0"/>
          <a:chExt cx="0" cy="0"/>
        </a:xfrm>
      </p:grpSpPr>
      <p:sp>
        <p:nvSpPr>
          <p:cNvPr id="507" name="Google Shape;507;p25"/>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Circulation Restricted.</a:t>
            </a:r>
            <a:endParaRPr/>
          </a:p>
        </p:txBody>
      </p:sp>
      <p:sp>
        <p:nvSpPr>
          <p:cNvPr id="508" name="Google Shape;508;p25"/>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9" name="Google Shape;509;p25"/>
          <p:cNvPicPr preferRelativeResize="0"/>
          <p:nvPr/>
        </p:nvPicPr>
        <p:blipFill rotWithShape="1">
          <a:blip r:embed="rId3">
            <a:alphaModFix/>
          </a:blip>
          <a:srcRect b="9234" l="32351" r="21306" t="13713"/>
          <a:stretch/>
        </p:blipFill>
        <p:spPr>
          <a:xfrm>
            <a:off x="2483891" y="675850"/>
            <a:ext cx="6523631" cy="6098176"/>
          </a:xfrm>
          <a:prstGeom prst="rect">
            <a:avLst/>
          </a:prstGeom>
          <a:noFill/>
          <a:ln>
            <a:noFill/>
          </a:ln>
        </p:spPr>
      </p:pic>
      <p:sp>
        <p:nvSpPr>
          <p:cNvPr id="510" name="Google Shape;510;p25"/>
          <p:cNvSpPr txBox="1"/>
          <p:nvPr/>
        </p:nvSpPr>
        <p:spPr>
          <a:xfrm>
            <a:off x="827890" y="1085441"/>
            <a:ext cx="1835121" cy="41617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9394"/>
              </a:buClr>
              <a:buSzPts val="2400"/>
              <a:buFont typeface="Calibri"/>
              <a:buNone/>
            </a:pPr>
            <a:r>
              <a:rPr lang="en-US" sz="2400">
                <a:solidFill>
                  <a:srgbClr val="009394"/>
                </a:solidFill>
                <a:latin typeface="Calibri"/>
                <a:ea typeface="Calibri"/>
                <a:cs typeface="Calibri"/>
                <a:sym typeface="Calibri"/>
              </a:rPr>
              <a:t>Colonization</a:t>
            </a:r>
            <a:endParaRPr/>
          </a:p>
        </p:txBody>
      </p:sp>
      <p:sp>
        <p:nvSpPr>
          <p:cNvPr id="511" name="Google Shape;511;p25"/>
          <p:cNvSpPr txBox="1"/>
          <p:nvPr/>
        </p:nvSpPr>
        <p:spPr>
          <a:xfrm>
            <a:off x="7959990" y="1317051"/>
            <a:ext cx="3393809" cy="41617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9394"/>
              </a:buClr>
              <a:buSzPts val="2400"/>
              <a:buFont typeface="Calibri"/>
              <a:buNone/>
            </a:pPr>
            <a:r>
              <a:rPr lang="en-US" sz="2400">
                <a:solidFill>
                  <a:srgbClr val="009394"/>
                </a:solidFill>
                <a:latin typeface="Calibri"/>
                <a:ea typeface="Calibri"/>
                <a:cs typeface="Calibri"/>
                <a:sym typeface="Calibri"/>
              </a:rPr>
              <a:t>Clearance of Infection</a:t>
            </a:r>
            <a:endParaRPr/>
          </a:p>
        </p:txBody>
      </p:sp>
      <p:sp>
        <p:nvSpPr>
          <p:cNvPr id="512" name="Google Shape;512;p25"/>
          <p:cNvSpPr txBox="1"/>
          <p:nvPr/>
        </p:nvSpPr>
        <p:spPr>
          <a:xfrm>
            <a:off x="1007010" y="3935121"/>
            <a:ext cx="1835121" cy="41617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9394"/>
              </a:buClr>
              <a:buSzPts val="2400"/>
              <a:buFont typeface="Calibri"/>
              <a:buNone/>
            </a:pPr>
            <a:r>
              <a:rPr lang="en-US" sz="2400">
                <a:solidFill>
                  <a:srgbClr val="009394"/>
                </a:solidFill>
                <a:latin typeface="Calibri"/>
                <a:ea typeface="Calibri"/>
                <a:cs typeface="Calibri"/>
                <a:sym typeface="Calibri"/>
              </a:rPr>
              <a:t>Infection</a:t>
            </a:r>
            <a:endParaRPr/>
          </a:p>
        </p:txBody>
      </p:sp>
      <p:sp>
        <p:nvSpPr>
          <p:cNvPr id="513" name="Google Shape;513;p25"/>
          <p:cNvSpPr/>
          <p:nvPr/>
        </p:nvSpPr>
        <p:spPr>
          <a:xfrm>
            <a:off x="379828" y="331970"/>
            <a:ext cx="994585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7030A0"/>
                </a:solidFill>
                <a:latin typeface="Calibri"/>
                <a:ea typeface="Calibri"/>
                <a:cs typeface="Calibri"/>
                <a:sym typeface="Calibri"/>
              </a:rPr>
              <a:t>Effect of vaccination on colonization and Leukocytosis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 name="Shape 517"/>
        <p:cNvGrpSpPr/>
        <p:nvPr/>
      </p:nvGrpSpPr>
      <p:grpSpPr>
        <a:xfrm>
          <a:off x="0" y="0"/>
          <a:ext cx="0" cy="0"/>
          <a:chOff x="0" y="0"/>
          <a:chExt cx="0" cy="0"/>
        </a:xfrm>
      </p:grpSpPr>
      <p:sp>
        <p:nvSpPr>
          <p:cNvPr id="518" name="Google Shape;518;p26"/>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p26"/>
          <p:cNvSpPr/>
          <p:nvPr/>
        </p:nvSpPr>
        <p:spPr>
          <a:xfrm>
            <a:off x="573206" y="458168"/>
            <a:ext cx="937601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u="sng">
                <a:solidFill>
                  <a:srgbClr val="7030A0"/>
                </a:solidFill>
                <a:latin typeface="Calibri"/>
                <a:ea typeface="Calibri"/>
                <a:cs typeface="Calibri"/>
                <a:sym typeface="Calibri"/>
              </a:rPr>
              <a:t>Exposure of Pertussis Among aP or wP Vaccinated or Unvaccinated Infant Baboons</a:t>
            </a:r>
            <a:endParaRPr sz="2400">
              <a:solidFill>
                <a:srgbClr val="7030A0"/>
              </a:solidFill>
              <a:latin typeface="Calibri"/>
              <a:ea typeface="Calibri"/>
              <a:cs typeface="Calibri"/>
              <a:sym typeface="Calibri"/>
            </a:endParaRPr>
          </a:p>
        </p:txBody>
      </p:sp>
      <p:pic>
        <p:nvPicPr>
          <p:cNvPr id="520" name="Google Shape;520;p26"/>
          <p:cNvPicPr preferRelativeResize="0"/>
          <p:nvPr/>
        </p:nvPicPr>
        <p:blipFill rotWithShape="1">
          <a:blip r:embed="rId3">
            <a:alphaModFix/>
          </a:blip>
          <a:srcRect b="11024" l="14216" r="16603" t="19686"/>
          <a:stretch/>
        </p:blipFill>
        <p:spPr>
          <a:xfrm>
            <a:off x="153509" y="1631297"/>
            <a:ext cx="7573229" cy="4264537"/>
          </a:xfrm>
          <a:prstGeom prst="rect">
            <a:avLst/>
          </a:prstGeom>
          <a:noFill/>
          <a:ln>
            <a:noFill/>
          </a:ln>
        </p:spPr>
      </p:pic>
      <p:sp>
        <p:nvSpPr>
          <p:cNvPr id="521" name="Google Shape;521;p26"/>
          <p:cNvSpPr/>
          <p:nvPr/>
        </p:nvSpPr>
        <p:spPr>
          <a:xfrm>
            <a:off x="7718313" y="1978298"/>
            <a:ext cx="4291717" cy="33958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25000" lang="en-US" sz="2800">
                <a:solidFill>
                  <a:schemeClr val="dk1"/>
                </a:solidFill>
                <a:latin typeface="Calibri"/>
                <a:ea typeface="Calibri"/>
                <a:cs typeface="Calibri"/>
                <a:sym typeface="Calibri"/>
              </a:rPr>
              <a:t>aP and wP vaccines prevented clinical</a:t>
            </a:r>
            <a:r>
              <a:rPr b="1" lang="en-US" sz="2800">
                <a:solidFill>
                  <a:schemeClr val="dk1"/>
                </a:solidFill>
                <a:latin typeface="Calibri"/>
                <a:ea typeface="Calibri"/>
                <a:cs typeface="Calibri"/>
                <a:sym typeface="Calibri"/>
              </a:rPr>
              <a:t> </a:t>
            </a:r>
            <a:r>
              <a:rPr b="1" baseline="-25000" lang="en-US" sz="2800">
                <a:solidFill>
                  <a:schemeClr val="dk1"/>
                </a:solidFill>
                <a:latin typeface="Calibri"/>
                <a:ea typeface="Calibri"/>
                <a:cs typeface="Calibri"/>
                <a:sym typeface="Calibri"/>
              </a:rPr>
              <a:t>disease.</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baseline="-25000" lang="en-US" sz="2800">
                <a:solidFill>
                  <a:schemeClr val="dk1"/>
                </a:solidFill>
                <a:latin typeface="Calibri"/>
                <a:ea typeface="Calibri"/>
                <a:cs typeface="Calibri"/>
                <a:sym typeface="Calibri"/>
              </a:rPr>
              <a:t>aP has infection, but no clinical disease.</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baseline="-25000" lang="en-US" sz="2800">
                <a:solidFill>
                  <a:schemeClr val="dk1"/>
                </a:solidFill>
                <a:latin typeface="Calibri"/>
                <a:ea typeface="Calibri"/>
                <a:cs typeface="Calibri"/>
                <a:sym typeface="Calibri"/>
              </a:rPr>
              <a:t>aP persistence in mucosa, which may transmit the infection.</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baseline="-25000" lang="en-US" sz="2800">
                <a:solidFill>
                  <a:schemeClr val="dk1"/>
                </a:solidFill>
                <a:latin typeface="Calibri"/>
                <a:ea typeface="Calibri"/>
                <a:cs typeface="Calibri"/>
                <a:sym typeface="Calibri"/>
              </a:rPr>
              <a:t>aP vaccine had no impact on duration of infection.</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baseline="-25000" lang="en-US" sz="2800">
                <a:solidFill>
                  <a:schemeClr val="dk1"/>
                </a:solidFill>
                <a:latin typeface="Calibri"/>
                <a:ea typeface="Calibri"/>
                <a:cs typeface="Calibri"/>
                <a:sym typeface="Calibri"/>
              </a:rPr>
              <a:t>wP shorten duration of infection and had lower bacterial count</a:t>
            </a:r>
            <a:r>
              <a:rPr b="1" baseline="-25000" lang="en-US" sz="1800">
                <a:solidFill>
                  <a:schemeClr val="dk1"/>
                </a:solidFill>
                <a:latin typeface="Arial"/>
                <a:ea typeface="Arial"/>
                <a:cs typeface="Arial"/>
                <a:sym typeface="Arial"/>
              </a:rPr>
              <a:t>.</a:t>
            </a:r>
            <a:endParaRPr sz="105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5" name="Shape 525"/>
        <p:cNvGrpSpPr/>
        <p:nvPr/>
      </p:nvGrpSpPr>
      <p:grpSpPr>
        <a:xfrm>
          <a:off x="0" y="0"/>
          <a:ext cx="0" cy="0"/>
          <a:chOff x="0" y="0"/>
          <a:chExt cx="0" cy="0"/>
        </a:xfrm>
      </p:grpSpPr>
      <p:sp>
        <p:nvSpPr>
          <p:cNvPr id="526" name="Google Shape;526;p27"/>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7" name="Google Shape;527;p27"/>
          <p:cNvPicPr preferRelativeResize="0"/>
          <p:nvPr/>
        </p:nvPicPr>
        <p:blipFill rotWithShape="1">
          <a:blip r:embed="rId3">
            <a:alphaModFix/>
          </a:blip>
          <a:srcRect b="13415" l="16520" r="22696" t="25261"/>
          <a:stretch/>
        </p:blipFill>
        <p:spPr>
          <a:xfrm>
            <a:off x="1869743" y="696035"/>
            <a:ext cx="7410735" cy="4203511"/>
          </a:xfrm>
          <a:prstGeom prst="rect">
            <a:avLst/>
          </a:prstGeom>
          <a:noFill/>
          <a:ln>
            <a:noFill/>
          </a:ln>
        </p:spPr>
      </p:pic>
      <p:sp>
        <p:nvSpPr>
          <p:cNvPr id="528" name="Google Shape;528;p27"/>
          <p:cNvSpPr/>
          <p:nvPr/>
        </p:nvSpPr>
        <p:spPr>
          <a:xfrm>
            <a:off x="1050878" y="4995081"/>
            <a:ext cx="9676262" cy="1228937"/>
          </a:xfrm>
          <a:prstGeom prst="rect">
            <a:avLst/>
          </a:prstGeom>
          <a:solidFill>
            <a:srgbClr val="92D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2000">
                <a:solidFill>
                  <a:srgbClr val="000000"/>
                </a:solidFill>
                <a:latin typeface="Calibri"/>
                <a:ea typeface="Calibri"/>
                <a:cs typeface="Calibri"/>
                <a:sym typeface="Calibri"/>
              </a:rPr>
              <a:t>aP Vaccinated baboons did not developed symptomatic disease but they can </a:t>
            </a:r>
            <a:r>
              <a:rPr b="1" lang="en-US" sz="2000">
                <a:solidFill>
                  <a:srgbClr val="FF0000"/>
                </a:solidFill>
                <a:latin typeface="Calibri"/>
                <a:ea typeface="Calibri"/>
                <a:cs typeface="Calibri"/>
                <a:sym typeface="Calibri"/>
              </a:rPr>
              <a:t>shed the bacteria and spread to others (unvaccinated or uninfected baboons)</a:t>
            </a:r>
            <a:endParaRPr sz="20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2" name="Shape 532"/>
        <p:cNvGrpSpPr/>
        <p:nvPr/>
      </p:nvGrpSpPr>
      <p:grpSpPr>
        <a:xfrm>
          <a:off x="0" y="0"/>
          <a:ext cx="0" cy="0"/>
          <a:chOff x="0" y="0"/>
          <a:chExt cx="0" cy="0"/>
        </a:xfrm>
      </p:grpSpPr>
      <p:sp>
        <p:nvSpPr>
          <p:cNvPr id="533" name="Google Shape;533;p28"/>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34" name="Google Shape;534;p28"/>
          <p:cNvGraphicFramePr/>
          <p:nvPr/>
        </p:nvGraphicFramePr>
        <p:xfrm>
          <a:off x="504968" y="1542197"/>
          <a:ext cx="3000000" cy="3000000"/>
        </p:xfrm>
        <a:graphic>
          <a:graphicData uri="http://schemas.openxmlformats.org/drawingml/2006/table">
            <a:tbl>
              <a:tblPr>
                <a:noFill/>
                <a:tableStyleId>{5E457B9F-7DAF-44F7-B46B-583F9F53CAEC}</a:tableStyleId>
              </a:tblPr>
              <a:tblGrid>
                <a:gridCol w="5841250"/>
                <a:gridCol w="5240750"/>
              </a:tblGrid>
              <a:tr h="398825">
                <a:tc>
                  <a:txBody>
                    <a:bodyPr/>
                    <a:lstStyle/>
                    <a:p>
                      <a:pPr indent="0" lvl="0" marL="0" marR="0" rtl="0" algn="ctr">
                        <a:spcBef>
                          <a:spcPts val="0"/>
                        </a:spcBef>
                        <a:spcAft>
                          <a:spcPts val="0"/>
                        </a:spcAft>
                        <a:buNone/>
                      </a:pPr>
                      <a:r>
                        <a:rPr b="1" lang="en-US" sz="2400" u="none" cap="none" strike="noStrike">
                          <a:latin typeface="Calibri"/>
                          <a:ea typeface="Calibri"/>
                          <a:cs typeface="Calibri"/>
                          <a:sym typeface="Calibri"/>
                        </a:rPr>
                        <a:t>ACELLULAR (aP)</a:t>
                      </a:r>
                      <a:endParaRPr sz="2400" u="none" cap="none" strike="noStrike">
                        <a:latin typeface="Calibri"/>
                        <a:ea typeface="Calibri"/>
                        <a:cs typeface="Calibri"/>
                        <a:sym typeface="Calibri"/>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2400" u="none" cap="none" strike="noStrike">
                          <a:latin typeface="Calibri"/>
                          <a:ea typeface="Calibri"/>
                          <a:cs typeface="Calibri"/>
                          <a:sym typeface="Calibri"/>
                        </a:rPr>
                        <a:t>WHOLE CELL (wP)</a:t>
                      </a:r>
                      <a:endParaRPr sz="2400" u="none" cap="none" strike="noStrike">
                        <a:latin typeface="Calibri"/>
                        <a:ea typeface="Calibri"/>
                        <a:cs typeface="Calibri"/>
                        <a:sym typeface="Calibri"/>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52300">
                <a:tc>
                  <a:txBody>
                    <a:bodyPr/>
                    <a:lstStyle/>
                    <a:p>
                      <a:pPr indent="0" lvl="0" marL="0" marR="0" rtl="0" algn="just">
                        <a:spcBef>
                          <a:spcPts val="0"/>
                        </a:spcBef>
                        <a:spcAft>
                          <a:spcPts val="0"/>
                        </a:spcAft>
                        <a:buNone/>
                      </a:pPr>
                      <a:r>
                        <a:rPr lang="en-US" sz="2400" u="none" cap="none" strike="noStrike">
                          <a:latin typeface="Calibri"/>
                          <a:ea typeface="Calibri"/>
                          <a:cs typeface="Calibri"/>
                          <a:sym typeface="Calibri"/>
                        </a:rPr>
                        <a:t>Protected from severe pertussis-associated symptoms. </a:t>
                      </a:r>
                      <a:r>
                        <a:rPr b="1" lang="en-US" sz="2400" u="none" cap="none" strike="noStrike">
                          <a:solidFill>
                            <a:srgbClr val="FF0000"/>
                          </a:solidFill>
                          <a:latin typeface="Calibri"/>
                          <a:ea typeface="Calibri"/>
                          <a:cs typeface="Calibri"/>
                          <a:sym typeface="Calibri"/>
                        </a:rPr>
                        <a:t>Failed to prevent infection.</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Protected</a:t>
                      </a:r>
                      <a:r>
                        <a:rPr lang="en-US" sz="2400" u="none" cap="none" strike="noStrike">
                          <a:latin typeface="Calibri"/>
                          <a:ea typeface="Calibri"/>
                          <a:cs typeface="Calibri"/>
                          <a:sym typeface="Calibri"/>
                        </a:rPr>
                        <a:t> from pertussis symptoms</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97650">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Failed to clear the infection faster</a:t>
                      </a:r>
                      <a:r>
                        <a:rPr lang="en-US" sz="2400" u="none" cap="none" strike="noStrike">
                          <a:solidFill>
                            <a:srgbClr val="FF0000"/>
                          </a:solidFill>
                          <a:latin typeface="Calibri"/>
                          <a:ea typeface="Calibri"/>
                          <a:cs typeface="Calibri"/>
                          <a:sym typeface="Calibri"/>
                        </a:rPr>
                        <a:t> </a:t>
                      </a:r>
                      <a:r>
                        <a:rPr lang="en-US" sz="2400" u="none" cap="none" strike="noStrike">
                          <a:latin typeface="Calibri"/>
                          <a:ea typeface="Calibri"/>
                          <a:cs typeface="Calibri"/>
                          <a:sym typeface="Calibri"/>
                        </a:rPr>
                        <a:t>than naïve (uninfected) animals.</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Rapid clearance</a:t>
                      </a:r>
                      <a:r>
                        <a:rPr lang="en-US" sz="2400" u="none" cap="none" strike="noStrike">
                          <a:latin typeface="Calibri"/>
                          <a:ea typeface="Calibri"/>
                          <a:cs typeface="Calibri"/>
                          <a:sym typeface="Calibri"/>
                        </a:rPr>
                        <a:t>. Faster than naïve animals.</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9025">
                <a:tc>
                  <a:txBody>
                    <a:bodyPr/>
                    <a:lstStyle/>
                    <a:p>
                      <a:pPr indent="0" lvl="0" marL="0" marR="0" rtl="0" algn="just">
                        <a:spcBef>
                          <a:spcPts val="0"/>
                        </a:spcBef>
                        <a:spcAft>
                          <a:spcPts val="0"/>
                        </a:spcAft>
                        <a:buNone/>
                      </a:pPr>
                      <a:r>
                        <a:rPr b="0" lang="en-US" sz="2400" u="none" cap="none" strike="noStrike">
                          <a:solidFill>
                            <a:srgbClr val="FF0000"/>
                          </a:solidFill>
                          <a:latin typeface="Calibri"/>
                          <a:ea typeface="Calibri"/>
                          <a:cs typeface="Calibri"/>
                          <a:sym typeface="Calibri"/>
                        </a:rPr>
                        <a:t>C</a:t>
                      </a:r>
                      <a:r>
                        <a:rPr b="1" lang="en-US" sz="2400" u="none" cap="none" strike="noStrike">
                          <a:solidFill>
                            <a:srgbClr val="FF0000"/>
                          </a:solidFill>
                          <a:latin typeface="Calibri"/>
                          <a:ea typeface="Calibri"/>
                          <a:cs typeface="Calibri"/>
                          <a:sym typeface="Calibri"/>
                        </a:rPr>
                        <a:t>olonization­­. </a:t>
                      </a:r>
                      <a:endParaRPr sz="2400" u="none" cap="none" strike="noStrike">
                        <a:solidFill>
                          <a:srgbClr val="FF0000"/>
                        </a:solidFill>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Cleared infection and colonization.</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52575">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Transmitted pertussis</a:t>
                      </a:r>
                      <a:r>
                        <a:rPr lang="en-US" sz="2400" u="none" cap="none" strike="noStrike">
                          <a:solidFill>
                            <a:srgbClr val="FF0000"/>
                          </a:solidFill>
                          <a:latin typeface="Calibri"/>
                          <a:ea typeface="Calibri"/>
                          <a:cs typeface="Calibri"/>
                          <a:sym typeface="Calibri"/>
                        </a:rPr>
                        <a:t> </a:t>
                      </a:r>
                      <a:r>
                        <a:rPr lang="en-US" sz="2400" u="none" cap="none" strike="noStrike">
                          <a:latin typeface="Calibri"/>
                          <a:ea typeface="Calibri"/>
                          <a:cs typeface="Calibri"/>
                          <a:sym typeface="Calibri"/>
                        </a:rPr>
                        <a:t>to unvaccinated contacts.</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2400" u="none" cap="none" strike="noStrike">
                          <a:solidFill>
                            <a:srgbClr val="FF0000"/>
                          </a:solidFill>
                          <a:latin typeface="Calibri"/>
                          <a:ea typeface="Calibri"/>
                          <a:cs typeface="Calibri"/>
                          <a:sym typeface="Calibri"/>
                        </a:rPr>
                        <a:t>No transmission of pertussis</a:t>
                      </a:r>
                      <a:r>
                        <a:rPr lang="en-US" sz="2400" u="none" cap="none" strike="noStrike">
                          <a:solidFill>
                            <a:srgbClr val="FF0000"/>
                          </a:solidFill>
                          <a:latin typeface="Calibri"/>
                          <a:ea typeface="Calibri"/>
                          <a:cs typeface="Calibri"/>
                          <a:sym typeface="Calibri"/>
                        </a:rPr>
                        <a:t> </a:t>
                      </a:r>
                      <a:r>
                        <a:rPr lang="en-US" sz="2400" u="none" cap="none" strike="noStrike">
                          <a:latin typeface="Calibri"/>
                          <a:ea typeface="Calibri"/>
                          <a:cs typeface="Calibri"/>
                          <a:sym typeface="Calibri"/>
                        </a:rPr>
                        <a:t>to unvaccinated contacts.</a:t>
                      </a:r>
                      <a:endParaRPr sz="2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0300">
                <a:tc>
                  <a:txBody>
                    <a:bodyPr/>
                    <a:lstStyle/>
                    <a:p>
                      <a:pPr indent="0" lvl="0" marL="0" marR="0" rtl="0" algn="just">
                        <a:spcBef>
                          <a:spcPts val="0"/>
                        </a:spcBef>
                        <a:spcAft>
                          <a:spcPts val="0"/>
                        </a:spcAft>
                        <a:buNone/>
                      </a:pPr>
                      <a:r>
                        <a:rPr b="1" lang="en-US" sz="2200" u="none" cap="none" strike="noStrike">
                          <a:solidFill>
                            <a:srgbClr val="002060"/>
                          </a:solidFill>
                          <a:latin typeface="Calibri"/>
                          <a:ea typeface="Calibri"/>
                          <a:cs typeface="Calibri"/>
                          <a:sym typeface="Calibri"/>
                        </a:rPr>
                        <a:t>Absence</a:t>
                      </a:r>
                      <a:r>
                        <a:rPr lang="en-US" sz="2200" u="none" cap="none" strike="noStrike">
                          <a:latin typeface="Calibri"/>
                          <a:ea typeface="Calibri"/>
                          <a:cs typeface="Calibri"/>
                          <a:sym typeface="Calibri"/>
                        </a:rPr>
                        <a:t> of </a:t>
                      </a:r>
                      <a:r>
                        <a:rPr b="1" lang="en-US" sz="2200" u="none" cap="none" strike="noStrike">
                          <a:solidFill>
                            <a:srgbClr val="002060"/>
                          </a:solidFill>
                          <a:latin typeface="Calibri"/>
                          <a:ea typeface="Calibri"/>
                          <a:cs typeface="Calibri"/>
                          <a:sym typeface="Calibri"/>
                        </a:rPr>
                        <a:t>mucosal immunity induction.</a:t>
                      </a:r>
                      <a:endParaRPr sz="2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2200" u="none" cap="none" strike="noStrike">
                          <a:latin typeface="Calibri"/>
                          <a:ea typeface="Calibri"/>
                          <a:cs typeface="Calibri"/>
                          <a:sym typeface="Calibri"/>
                        </a:rPr>
                        <a:t>Induces </a:t>
                      </a:r>
                      <a:r>
                        <a:rPr b="1" lang="en-US" sz="2200" u="none" cap="none" strike="noStrike">
                          <a:solidFill>
                            <a:srgbClr val="002060"/>
                          </a:solidFill>
                          <a:latin typeface="Calibri"/>
                          <a:ea typeface="Calibri"/>
                          <a:cs typeface="Calibri"/>
                          <a:sym typeface="Calibri"/>
                        </a:rPr>
                        <a:t>robust mucosal immunity.</a:t>
                      </a:r>
                      <a:endParaRPr sz="2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5900">
                <a:tc>
                  <a:txBody>
                    <a:bodyPr/>
                    <a:lstStyle/>
                    <a:p>
                      <a:pPr indent="0" lvl="0" marL="0" marR="0" rtl="0" algn="just">
                        <a:spcBef>
                          <a:spcPts val="0"/>
                        </a:spcBef>
                        <a:spcAft>
                          <a:spcPts val="0"/>
                        </a:spcAft>
                        <a:buNone/>
                      </a:pPr>
                      <a:r>
                        <a:rPr lang="en-US" sz="2200" u="none" cap="none" strike="noStrike">
                          <a:solidFill>
                            <a:srgbClr val="000000"/>
                          </a:solidFill>
                          <a:latin typeface="Calibri"/>
                          <a:ea typeface="Calibri"/>
                          <a:cs typeface="Calibri"/>
                          <a:sym typeface="Calibri"/>
                        </a:rPr>
                        <a:t>Induces </a:t>
                      </a:r>
                      <a:r>
                        <a:rPr b="1" lang="en-US" sz="2200" u="none" cap="none" strike="noStrike">
                          <a:solidFill>
                            <a:srgbClr val="002060"/>
                          </a:solidFill>
                          <a:latin typeface="Calibri"/>
                          <a:ea typeface="Calibri"/>
                          <a:cs typeface="Calibri"/>
                          <a:sym typeface="Calibri"/>
                        </a:rPr>
                        <a:t>Th2 response</a:t>
                      </a:r>
                      <a:r>
                        <a:rPr lang="en-US" sz="2200" u="none" cap="none" strike="noStrike">
                          <a:solidFill>
                            <a:srgbClr val="000000"/>
                          </a:solidFill>
                          <a:latin typeface="Calibri"/>
                          <a:ea typeface="Calibri"/>
                          <a:cs typeface="Calibri"/>
                          <a:sym typeface="Calibri"/>
                        </a:rPr>
                        <a:t>.</a:t>
                      </a:r>
                      <a:endParaRPr sz="2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2200" u="none" cap="none" strike="noStrike">
                          <a:latin typeface="Calibri"/>
                          <a:ea typeface="Calibri"/>
                          <a:cs typeface="Calibri"/>
                          <a:sym typeface="Calibri"/>
                        </a:rPr>
                        <a:t>Induces </a:t>
                      </a:r>
                      <a:r>
                        <a:rPr b="1" lang="en-US" sz="2200" u="none" cap="none" strike="noStrike">
                          <a:solidFill>
                            <a:srgbClr val="002060"/>
                          </a:solidFill>
                          <a:latin typeface="Calibri"/>
                          <a:ea typeface="Calibri"/>
                          <a:cs typeface="Calibri"/>
                          <a:sym typeface="Calibri"/>
                        </a:rPr>
                        <a:t>robust Th1/Th17 response.</a:t>
                      </a:r>
                      <a:endParaRPr sz="2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35" name="Google Shape;535;p28"/>
          <p:cNvSpPr/>
          <p:nvPr/>
        </p:nvSpPr>
        <p:spPr>
          <a:xfrm>
            <a:off x="2668850" y="533175"/>
            <a:ext cx="6390276" cy="625428"/>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3200" u="sng">
                <a:solidFill>
                  <a:srgbClr val="7030A0"/>
                </a:solidFill>
                <a:latin typeface="Calibri"/>
                <a:ea typeface="Calibri"/>
                <a:cs typeface="Calibri"/>
                <a:sym typeface="Calibri"/>
              </a:rPr>
              <a:t>Results of aP VS wP in Baboon Study</a:t>
            </a:r>
            <a:endParaRPr sz="3200">
              <a:solidFill>
                <a:srgbClr val="7030A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9" name="Shape 539"/>
        <p:cNvGrpSpPr/>
        <p:nvPr/>
      </p:nvGrpSpPr>
      <p:grpSpPr>
        <a:xfrm>
          <a:off x="0" y="0"/>
          <a:ext cx="0" cy="0"/>
          <a:chOff x="0" y="0"/>
          <a:chExt cx="0" cy="0"/>
        </a:xfrm>
      </p:grpSpPr>
      <p:pic>
        <p:nvPicPr>
          <p:cNvPr id="540" name="Google Shape;540;p29"/>
          <p:cNvPicPr preferRelativeResize="0"/>
          <p:nvPr/>
        </p:nvPicPr>
        <p:blipFill rotWithShape="1">
          <a:blip r:embed="rId3">
            <a:alphaModFix/>
          </a:blip>
          <a:srcRect b="0" l="0" r="0" t="0"/>
          <a:stretch/>
        </p:blipFill>
        <p:spPr>
          <a:xfrm>
            <a:off x="10245955" y="1155593"/>
            <a:ext cx="1946045" cy="1251029"/>
          </a:xfrm>
          <a:prstGeom prst="rect">
            <a:avLst/>
          </a:prstGeom>
          <a:noFill/>
          <a:ln>
            <a:noFill/>
          </a:ln>
        </p:spPr>
      </p:pic>
      <p:sp>
        <p:nvSpPr>
          <p:cNvPr id="541" name="Google Shape;541;p29"/>
          <p:cNvSpPr txBox="1"/>
          <p:nvPr/>
        </p:nvSpPr>
        <p:spPr>
          <a:xfrm>
            <a:off x="1150863" y="124138"/>
            <a:ext cx="8215952" cy="79018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9394"/>
              </a:buClr>
              <a:buSzPts val="3600"/>
              <a:buFont typeface="Calibri"/>
              <a:buNone/>
            </a:pPr>
            <a:r>
              <a:rPr b="1" lang="en-US" sz="3600" u="sng">
                <a:solidFill>
                  <a:srgbClr val="009394"/>
                </a:solidFill>
                <a:latin typeface="Calibri"/>
                <a:ea typeface="Calibri"/>
                <a:cs typeface="Calibri"/>
                <a:sym typeface="Calibri"/>
              </a:rPr>
              <a:t>Baboon Study 2</a:t>
            </a:r>
            <a:endParaRPr/>
          </a:p>
        </p:txBody>
      </p:sp>
      <p:pic>
        <p:nvPicPr>
          <p:cNvPr id="542" name="Google Shape;542;p29"/>
          <p:cNvPicPr preferRelativeResize="0"/>
          <p:nvPr/>
        </p:nvPicPr>
        <p:blipFill rotWithShape="1">
          <a:blip r:embed="rId4">
            <a:alphaModFix/>
          </a:blip>
          <a:srcRect b="57283" l="6268" r="7761" t="16833"/>
          <a:stretch/>
        </p:blipFill>
        <p:spPr>
          <a:xfrm>
            <a:off x="122829" y="795397"/>
            <a:ext cx="9136926" cy="1546615"/>
          </a:xfrm>
          <a:prstGeom prst="rect">
            <a:avLst/>
          </a:prstGeom>
          <a:noFill/>
          <a:ln>
            <a:noFill/>
          </a:ln>
        </p:spPr>
      </p:pic>
      <p:sp>
        <p:nvSpPr>
          <p:cNvPr id="543" name="Google Shape;543;p29"/>
          <p:cNvSpPr/>
          <p:nvPr/>
        </p:nvSpPr>
        <p:spPr>
          <a:xfrm>
            <a:off x="2048935" y="3944204"/>
            <a:ext cx="8296067" cy="600502"/>
          </a:xfrm>
          <a:prstGeom prst="right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4" name="Google Shape;544;p29"/>
          <p:cNvPicPr preferRelativeResize="0"/>
          <p:nvPr/>
        </p:nvPicPr>
        <p:blipFill rotWithShape="1">
          <a:blip r:embed="rId5">
            <a:alphaModFix/>
          </a:blip>
          <a:srcRect b="5543" l="0" r="0" t="0"/>
          <a:stretch/>
        </p:blipFill>
        <p:spPr>
          <a:xfrm>
            <a:off x="239096" y="3343701"/>
            <a:ext cx="1900118" cy="1953407"/>
          </a:xfrm>
          <a:prstGeom prst="rect">
            <a:avLst/>
          </a:prstGeom>
          <a:noFill/>
          <a:ln>
            <a:noFill/>
          </a:ln>
        </p:spPr>
      </p:pic>
      <p:cxnSp>
        <p:nvCxnSpPr>
          <p:cNvPr id="545" name="Google Shape;545;p29"/>
          <p:cNvCxnSpPr/>
          <p:nvPr/>
        </p:nvCxnSpPr>
        <p:spPr>
          <a:xfrm>
            <a:off x="2552127" y="3616661"/>
            <a:ext cx="0" cy="504967"/>
          </a:xfrm>
          <a:prstGeom prst="straightConnector1">
            <a:avLst/>
          </a:prstGeom>
          <a:noFill/>
          <a:ln cap="flat" cmpd="sng" w="57150">
            <a:solidFill>
              <a:srgbClr val="002060"/>
            </a:solidFill>
            <a:prstDash val="solid"/>
            <a:round/>
            <a:headEnd len="sm" w="sm" type="none"/>
            <a:tailEnd len="med" w="med" type="triangle"/>
          </a:ln>
        </p:spPr>
      </p:cxnSp>
      <p:cxnSp>
        <p:nvCxnSpPr>
          <p:cNvPr id="546" name="Google Shape;546;p29"/>
          <p:cNvCxnSpPr/>
          <p:nvPr/>
        </p:nvCxnSpPr>
        <p:spPr>
          <a:xfrm>
            <a:off x="3316405" y="3616661"/>
            <a:ext cx="0" cy="504967"/>
          </a:xfrm>
          <a:prstGeom prst="straightConnector1">
            <a:avLst/>
          </a:prstGeom>
          <a:noFill/>
          <a:ln cap="flat" cmpd="sng" w="57150">
            <a:solidFill>
              <a:srgbClr val="002060"/>
            </a:solidFill>
            <a:prstDash val="solid"/>
            <a:round/>
            <a:headEnd len="sm" w="sm" type="none"/>
            <a:tailEnd len="med" w="med" type="triangle"/>
          </a:ln>
        </p:spPr>
      </p:cxnSp>
      <p:cxnSp>
        <p:nvCxnSpPr>
          <p:cNvPr id="547" name="Google Shape;547;p29"/>
          <p:cNvCxnSpPr/>
          <p:nvPr/>
        </p:nvCxnSpPr>
        <p:spPr>
          <a:xfrm>
            <a:off x="4014725" y="3618933"/>
            <a:ext cx="0" cy="504967"/>
          </a:xfrm>
          <a:prstGeom prst="straightConnector1">
            <a:avLst/>
          </a:prstGeom>
          <a:noFill/>
          <a:ln cap="flat" cmpd="sng" w="57150">
            <a:solidFill>
              <a:srgbClr val="002060"/>
            </a:solidFill>
            <a:prstDash val="solid"/>
            <a:round/>
            <a:headEnd len="sm" w="sm" type="none"/>
            <a:tailEnd len="med" w="med" type="triangle"/>
          </a:ln>
        </p:spPr>
      </p:cxnSp>
      <p:sp>
        <p:nvSpPr>
          <p:cNvPr id="548" name="Google Shape;548;p29"/>
          <p:cNvSpPr/>
          <p:nvPr/>
        </p:nvSpPr>
        <p:spPr>
          <a:xfrm>
            <a:off x="2402004" y="2988859"/>
            <a:ext cx="1705971" cy="574759"/>
          </a:xfrm>
          <a:prstGeom prst="ellipse">
            <a:avLst/>
          </a:prstGeom>
          <a:solidFill>
            <a:srgbClr val="92D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wP or aP Vaccine</a:t>
            </a:r>
            <a:endParaRPr/>
          </a:p>
        </p:txBody>
      </p:sp>
      <p:sp>
        <p:nvSpPr>
          <p:cNvPr id="549" name="Google Shape;549;p29"/>
          <p:cNvSpPr/>
          <p:nvPr/>
        </p:nvSpPr>
        <p:spPr>
          <a:xfrm>
            <a:off x="2193805" y="4137547"/>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2 month</a:t>
            </a:r>
            <a:endParaRPr/>
          </a:p>
        </p:txBody>
      </p:sp>
      <p:sp>
        <p:nvSpPr>
          <p:cNvPr id="550" name="Google Shape;550;p29"/>
          <p:cNvSpPr/>
          <p:nvPr/>
        </p:nvSpPr>
        <p:spPr>
          <a:xfrm>
            <a:off x="2933065" y="4137547"/>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4 month</a:t>
            </a:r>
            <a:endParaRPr/>
          </a:p>
        </p:txBody>
      </p:sp>
      <p:sp>
        <p:nvSpPr>
          <p:cNvPr id="551" name="Google Shape;551;p29"/>
          <p:cNvSpPr/>
          <p:nvPr/>
        </p:nvSpPr>
        <p:spPr>
          <a:xfrm>
            <a:off x="3658677" y="4137547"/>
            <a:ext cx="726814" cy="202443"/>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6 month</a:t>
            </a:r>
            <a:endParaRPr/>
          </a:p>
        </p:txBody>
      </p:sp>
      <p:sp>
        <p:nvSpPr>
          <p:cNvPr id="552" name="Google Shape;552;p29"/>
          <p:cNvSpPr/>
          <p:nvPr/>
        </p:nvSpPr>
        <p:spPr>
          <a:xfrm rot="-5400000">
            <a:off x="4808653" y="4733178"/>
            <a:ext cx="919574" cy="375457"/>
          </a:xfrm>
          <a:prstGeom prst="rightArrow">
            <a:avLst>
              <a:gd fmla="val 50000" name="adj1"/>
              <a:gd fmla="val 50000" name="adj2"/>
            </a:avLst>
          </a:prstGeom>
          <a:solidFill>
            <a:srgbClr val="7030A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9"/>
          <p:cNvSpPr/>
          <p:nvPr/>
        </p:nvSpPr>
        <p:spPr>
          <a:xfrm>
            <a:off x="4647320" y="4117961"/>
            <a:ext cx="1302348" cy="268098"/>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7 month</a:t>
            </a:r>
            <a:endParaRPr/>
          </a:p>
        </p:txBody>
      </p:sp>
      <p:sp>
        <p:nvSpPr>
          <p:cNvPr id="554" name="Google Shape;554;p29"/>
          <p:cNvSpPr/>
          <p:nvPr/>
        </p:nvSpPr>
        <p:spPr>
          <a:xfrm>
            <a:off x="3810888" y="5387381"/>
            <a:ext cx="2975212" cy="1085134"/>
          </a:xfrm>
          <a:prstGeom prst="ellipse">
            <a:avLst/>
          </a:prstGeom>
          <a:solidFill>
            <a:srgbClr val="A2C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Challenged with D420, a </a:t>
            </a:r>
            <a:r>
              <a:rPr b="1" i="1" lang="en-US" sz="1800">
                <a:solidFill>
                  <a:schemeClr val="dk1"/>
                </a:solidFill>
                <a:latin typeface="Calibri"/>
                <a:ea typeface="Calibri"/>
                <a:cs typeface="Calibri"/>
                <a:sym typeface="Calibri"/>
              </a:rPr>
              <a:t>B. pertussis</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clinical isolate</a:t>
            </a:r>
            <a:endParaRPr/>
          </a:p>
        </p:txBody>
      </p:sp>
      <p:sp>
        <p:nvSpPr>
          <p:cNvPr id="555" name="Google Shape;555;p29"/>
          <p:cNvSpPr/>
          <p:nvPr/>
        </p:nvSpPr>
        <p:spPr>
          <a:xfrm>
            <a:off x="6395704" y="4117961"/>
            <a:ext cx="1649155" cy="268098"/>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After 2 Weeks</a:t>
            </a:r>
            <a:endParaRPr/>
          </a:p>
        </p:txBody>
      </p:sp>
      <p:sp>
        <p:nvSpPr>
          <p:cNvPr id="556" name="Google Shape;556;p29"/>
          <p:cNvSpPr/>
          <p:nvPr/>
        </p:nvSpPr>
        <p:spPr>
          <a:xfrm>
            <a:off x="7022908" y="4925292"/>
            <a:ext cx="3322094" cy="1464145"/>
          </a:xfrm>
          <a:prstGeom prst="roundRect">
            <a:avLst>
              <a:gd fmla="val 16667" name="adj"/>
            </a:avLst>
          </a:prstGeom>
          <a:no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228600" lvl="0" marL="228600" marR="0" rtl="0" algn="l">
              <a:spcBef>
                <a:spcPts val="0"/>
              </a:spcBef>
              <a:spcAft>
                <a:spcPts val="0"/>
              </a:spcAft>
              <a:buClr>
                <a:schemeClr val="dk1"/>
              </a:buClr>
              <a:buSzPts val="1800"/>
              <a:buFont typeface="Calibri"/>
              <a:buAutoNum type="arabicPeriod"/>
            </a:pPr>
            <a:r>
              <a:rPr b="1" i="1" lang="en-US" sz="1800">
                <a:solidFill>
                  <a:schemeClr val="dk1"/>
                </a:solidFill>
                <a:latin typeface="Calibri"/>
                <a:ea typeface="Calibri"/>
                <a:cs typeface="Calibri"/>
                <a:sym typeface="Calibri"/>
              </a:rPr>
              <a:t>B. pertussis </a:t>
            </a:r>
            <a:r>
              <a:rPr b="1" lang="en-US" sz="1800">
                <a:solidFill>
                  <a:schemeClr val="dk1"/>
                </a:solidFill>
                <a:latin typeface="Calibri"/>
                <a:ea typeface="Calibri"/>
                <a:cs typeface="Calibri"/>
                <a:sym typeface="Calibri"/>
              </a:rPr>
              <a:t>colonization and pertussis symptoms</a:t>
            </a:r>
            <a:endParaRPr/>
          </a:p>
          <a:p>
            <a:pPr indent="-228600" lvl="0" marL="2286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Memory cytokines response following pertussis challenge</a:t>
            </a:r>
            <a:endParaRPr/>
          </a:p>
        </p:txBody>
      </p:sp>
      <p:sp>
        <p:nvSpPr>
          <p:cNvPr id="557" name="Google Shape;557;p29"/>
          <p:cNvSpPr/>
          <p:nvPr/>
        </p:nvSpPr>
        <p:spPr>
          <a:xfrm>
            <a:off x="402103" y="5461439"/>
            <a:ext cx="1646831" cy="436172"/>
          </a:xfrm>
          <a:prstGeom prst="rect">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Infant Baboon</a:t>
            </a:r>
            <a:endParaRPr/>
          </a:p>
        </p:txBody>
      </p:sp>
      <p:sp>
        <p:nvSpPr>
          <p:cNvPr id="558" name="Google Shape;558;p29"/>
          <p:cNvSpPr/>
          <p:nvPr/>
        </p:nvSpPr>
        <p:spPr>
          <a:xfrm>
            <a:off x="6947596" y="6548084"/>
            <a:ext cx="30500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Clinical and Vaccine Immunology 2016; 23(1)</a:t>
            </a:r>
            <a:endParaRPr/>
          </a:p>
        </p:txBody>
      </p:sp>
      <p:sp>
        <p:nvSpPr>
          <p:cNvPr id="559" name="Google Shape;559;p29"/>
          <p:cNvSpPr/>
          <p:nvPr/>
        </p:nvSpPr>
        <p:spPr>
          <a:xfrm>
            <a:off x="4520888" y="2481986"/>
            <a:ext cx="750279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 Compare efficacy of </a:t>
            </a:r>
            <a:r>
              <a:rPr b="1" lang="en-US" sz="1800">
                <a:solidFill>
                  <a:srgbClr val="C00000"/>
                </a:solidFill>
                <a:latin typeface="Calibri"/>
                <a:ea typeface="Calibri"/>
                <a:cs typeface="Calibri"/>
                <a:sym typeface="Calibri"/>
              </a:rPr>
              <a:t>3 marketed</a:t>
            </a:r>
            <a:r>
              <a:rPr lang="en-US" sz="1800">
                <a:solidFill>
                  <a:srgbClr val="C00000"/>
                </a:solidFill>
                <a:latin typeface="Calibri"/>
                <a:ea typeface="Calibri"/>
                <a:cs typeface="Calibri"/>
                <a:sym typeface="Calibri"/>
              </a:rPr>
              <a:t> </a:t>
            </a:r>
            <a:r>
              <a:rPr lang="en-US" sz="1800">
                <a:solidFill>
                  <a:srgbClr val="000000"/>
                </a:solidFill>
                <a:latin typeface="Calibri"/>
                <a:ea typeface="Calibri"/>
                <a:cs typeface="Calibri"/>
                <a:sym typeface="Calibri"/>
              </a:rPr>
              <a:t>(outside US) </a:t>
            </a:r>
            <a:r>
              <a:rPr b="1" lang="en-US" sz="1800">
                <a:solidFill>
                  <a:srgbClr val="C00000"/>
                </a:solidFill>
                <a:latin typeface="Calibri"/>
                <a:ea typeface="Calibri"/>
                <a:cs typeface="Calibri"/>
                <a:sym typeface="Calibri"/>
              </a:rPr>
              <a:t>DTwP-based Vaccines (Triple Antigen (Serum Institute of India), DT-COQ (Sanofi Pasture, France) &amp; Quinvaxen, (Crucell-Janssen, South Korea))</a:t>
            </a:r>
            <a:r>
              <a:rPr lang="en-US" sz="1800">
                <a:solidFill>
                  <a:srgbClr val="C00000"/>
                </a:solidFill>
                <a:latin typeface="Calibri"/>
                <a:ea typeface="Calibri"/>
                <a:cs typeface="Calibri"/>
                <a:sym typeface="Calibri"/>
              </a:rPr>
              <a:t> </a:t>
            </a:r>
            <a:r>
              <a:rPr lang="en-US" sz="1800">
                <a:solidFill>
                  <a:schemeClr val="dk1"/>
                </a:solidFill>
                <a:latin typeface="Calibri"/>
                <a:ea typeface="Calibri"/>
                <a:cs typeface="Calibri"/>
                <a:sym typeface="Calibri"/>
              </a:rPr>
              <a:t>with </a:t>
            </a:r>
            <a:r>
              <a:rPr b="1" lang="en-US" sz="1800">
                <a:solidFill>
                  <a:srgbClr val="C00000"/>
                </a:solidFill>
                <a:latin typeface="Calibri"/>
                <a:ea typeface="Calibri"/>
                <a:cs typeface="Calibri"/>
                <a:sym typeface="Calibri"/>
              </a:rPr>
              <a:t>US marketed 5-component DTaP-based Vaccine (Daptacel (Sanofi Pasteur, Canada)</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sp>
        <p:nvSpPr>
          <p:cNvPr id="159" name="Google Shape;159;p3"/>
          <p:cNvSpPr txBox="1"/>
          <p:nvPr>
            <p:ph type="title"/>
          </p:nvPr>
        </p:nvSpPr>
        <p:spPr>
          <a:xfrm>
            <a:off x="2402298" y="324180"/>
            <a:ext cx="7772400" cy="7642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C00000"/>
              </a:buClr>
              <a:buSzPts val="3200"/>
              <a:buFont typeface="Calibri"/>
              <a:buNone/>
            </a:pPr>
            <a:r>
              <a:rPr b="1" i="1" lang="en-US" sz="3200">
                <a:solidFill>
                  <a:srgbClr val="C00000"/>
                </a:solidFill>
                <a:latin typeface="Calibri"/>
                <a:ea typeface="Calibri"/>
                <a:cs typeface="Calibri"/>
                <a:sym typeface="Calibri"/>
              </a:rPr>
              <a:t>Bordetella</a:t>
            </a:r>
            <a:r>
              <a:rPr b="1" i="1" lang="en-US" sz="3600">
                <a:solidFill>
                  <a:srgbClr val="C00000"/>
                </a:solidFill>
                <a:latin typeface="Calibri"/>
                <a:ea typeface="Calibri"/>
                <a:cs typeface="Calibri"/>
                <a:sym typeface="Calibri"/>
              </a:rPr>
              <a:t> pertussis</a:t>
            </a:r>
            <a:r>
              <a:rPr b="1" lang="en-US" sz="3600">
                <a:solidFill>
                  <a:srgbClr val="C00000"/>
                </a:solidFill>
                <a:latin typeface="Calibri"/>
                <a:ea typeface="Calibri"/>
                <a:cs typeface="Calibri"/>
                <a:sym typeface="Calibri"/>
              </a:rPr>
              <a:t>, the germ</a:t>
            </a:r>
            <a:endParaRPr/>
          </a:p>
        </p:txBody>
      </p:sp>
      <p:sp>
        <p:nvSpPr>
          <p:cNvPr id="160" name="Google Shape;160;p3"/>
          <p:cNvSpPr txBox="1"/>
          <p:nvPr>
            <p:ph idx="1" type="body"/>
          </p:nvPr>
        </p:nvSpPr>
        <p:spPr>
          <a:xfrm>
            <a:off x="390887" y="1569683"/>
            <a:ext cx="7426590" cy="4843997"/>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070C0"/>
              </a:buClr>
              <a:buSzPts val="2400"/>
              <a:buFont typeface="Courier New"/>
              <a:buChar char="o"/>
            </a:pPr>
            <a:r>
              <a:rPr b="1" lang="en-US" sz="2400">
                <a:solidFill>
                  <a:srgbClr val="0070C0"/>
                </a:solidFill>
              </a:rPr>
              <a:t> Gram-negative</a:t>
            </a:r>
            <a:r>
              <a:rPr lang="en-US" sz="2400"/>
              <a:t> rod</a:t>
            </a:r>
            <a:endParaRPr/>
          </a:p>
          <a:p>
            <a:pPr indent="-342900" lvl="0" marL="342900" rtl="0" algn="just">
              <a:spcBef>
                <a:spcPts val="480"/>
              </a:spcBef>
              <a:spcAft>
                <a:spcPts val="0"/>
              </a:spcAft>
              <a:buClr>
                <a:schemeClr val="dk1"/>
              </a:buClr>
              <a:buSzPts val="2400"/>
              <a:buFont typeface="Courier New"/>
              <a:buChar char="o"/>
            </a:pPr>
            <a:r>
              <a:rPr lang="en-US" sz="2400"/>
              <a:t> Humans are the only </a:t>
            </a:r>
            <a:r>
              <a:rPr b="1" lang="en-US" sz="2400">
                <a:solidFill>
                  <a:srgbClr val="0070C0"/>
                </a:solidFill>
              </a:rPr>
              <a:t>host</a:t>
            </a:r>
            <a:endParaRPr/>
          </a:p>
          <a:p>
            <a:pPr indent="-342900" lvl="0" marL="342900" rtl="0" algn="just">
              <a:spcBef>
                <a:spcPts val="480"/>
              </a:spcBef>
              <a:spcAft>
                <a:spcPts val="0"/>
              </a:spcAft>
              <a:buClr>
                <a:srgbClr val="0070C0"/>
              </a:buClr>
              <a:buSzPts val="2400"/>
              <a:buFont typeface="Courier New"/>
              <a:buChar char="o"/>
            </a:pPr>
            <a:r>
              <a:rPr b="1" lang="en-US" sz="2400">
                <a:solidFill>
                  <a:srgbClr val="0070C0"/>
                </a:solidFill>
              </a:rPr>
              <a:t> Incubation period</a:t>
            </a:r>
            <a:r>
              <a:rPr lang="en-US" sz="2400"/>
              <a:t> 6-to-21 days (usually 7-to-10 days)</a:t>
            </a:r>
            <a:endParaRPr/>
          </a:p>
          <a:p>
            <a:pPr indent="-342900" lvl="0" marL="342900" rtl="0" algn="just">
              <a:spcBef>
                <a:spcPts val="480"/>
              </a:spcBef>
              <a:spcAft>
                <a:spcPts val="0"/>
              </a:spcAft>
              <a:buClr>
                <a:schemeClr val="dk1"/>
              </a:buClr>
              <a:buSzPts val="2400"/>
              <a:buFont typeface="Courier New"/>
              <a:buChar char="o"/>
            </a:pPr>
            <a:r>
              <a:rPr lang="en-US" sz="2400"/>
              <a:t> Duration of illness 6-to-10 weeks (usually 6 weeks)</a:t>
            </a:r>
            <a:endParaRPr/>
          </a:p>
          <a:p>
            <a:pPr indent="-342900" lvl="0" marL="342900" rtl="0" algn="just">
              <a:spcBef>
                <a:spcPts val="480"/>
              </a:spcBef>
              <a:spcAft>
                <a:spcPts val="0"/>
              </a:spcAft>
              <a:buClr>
                <a:schemeClr val="dk1"/>
              </a:buClr>
              <a:buSzPts val="2400"/>
              <a:buFont typeface="Courier New"/>
              <a:buChar char="o"/>
            </a:pPr>
            <a:r>
              <a:rPr lang="en-US" sz="2400"/>
              <a:t> Expected occurrence 3-to-5 year cycles of increased disease</a:t>
            </a:r>
            <a:endParaRPr/>
          </a:p>
          <a:p>
            <a:pPr indent="-342900" lvl="0" marL="342900" rtl="0" algn="just">
              <a:spcBef>
                <a:spcPts val="480"/>
              </a:spcBef>
              <a:spcAft>
                <a:spcPts val="0"/>
              </a:spcAft>
              <a:buClr>
                <a:schemeClr val="dk1"/>
              </a:buClr>
              <a:buSzPts val="2400"/>
              <a:buFont typeface="Courier New"/>
              <a:buChar char="o"/>
            </a:pPr>
            <a:r>
              <a:rPr lang="en-US" sz="2400"/>
              <a:t> Pertussis is </a:t>
            </a:r>
            <a:r>
              <a:rPr b="1" lang="en-US" sz="2400">
                <a:solidFill>
                  <a:srgbClr val="0070C0"/>
                </a:solidFill>
              </a:rPr>
              <a:t>under reported</a:t>
            </a:r>
            <a:r>
              <a:rPr lang="en-US" sz="2400"/>
              <a:t>, </a:t>
            </a:r>
            <a:r>
              <a:rPr b="1" lang="en-US" sz="2400">
                <a:solidFill>
                  <a:srgbClr val="0070C0"/>
                </a:solidFill>
              </a:rPr>
              <a:t>40-160 fold </a:t>
            </a:r>
            <a:r>
              <a:rPr lang="en-US" sz="2400"/>
              <a:t>less than actual illness</a:t>
            </a:r>
            <a:endParaRPr/>
          </a:p>
          <a:p>
            <a:pPr indent="-342900" lvl="0" marL="342900" rtl="0" algn="just">
              <a:spcBef>
                <a:spcPts val="480"/>
              </a:spcBef>
              <a:spcAft>
                <a:spcPts val="0"/>
              </a:spcAft>
              <a:buClr>
                <a:srgbClr val="0070C0"/>
              </a:buClr>
              <a:buSzPts val="2400"/>
              <a:buFont typeface="Courier New"/>
              <a:buChar char="o"/>
            </a:pPr>
            <a:r>
              <a:rPr b="1" lang="en-US" sz="2400">
                <a:solidFill>
                  <a:srgbClr val="0070C0"/>
                </a:solidFill>
              </a:rPr>
              <a:t> Asymptomatic</a:t>
            </a:r>
            <a:r>
              <a:rPr lang="en-US" sz="2400"/>
              <a:t> infections are </a:t>
            </a:r>
            <a:r>
              <a:rPr b="1" lang="en-US" sz="2400">
                <a:solidFill>
                  <a:srgbClr val="0070C0"/>
                </a:solidFill>
              </a:rPr>
              <a:t>4–22 times </a:t>
            </a:r>
            <a:r>
              <a:rPr lang="en-US" sz="2400"/>
              <a:t>more common than symptomatic infections</a:t>
            </a:r>
            <a:endParaRPr/>
          </a:p>
        </p:txBody>
      </p:sp>
      <p:pic>
        <p:nvPicPr>
          <p:cNvPr id="161" name="Google Shape;161;p3"/>
          <p:cNvPicPr preferRelativeResize="0"/>
          <p:nvPr/>
        </p:nvPicPr>
        <p:blipFill rotWithShape="1">
          <a:blip r:embed="rId3">
            <a:alphaModFix/>
          </a:blip>
          <a:srcRect b="0" l="0" r="0" t="0"/>
          <a:stretch/>
        </p:blipFill>
        <p:spPr>
          <a:xfrm>
            <a:off x="8294876" y="1569683"/>
            <a:ext cx="3244594" cy="39528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3" name="Shape 563"/>
        <p:cNvGrpSpPr/>
        <p:nvPr/>
      </p:nvGrpSpPr>
      <p:grpSpPr>
        <a:xfrm>
          <a:off x="0" y="0"/>
          <a:ext cx="0" cy="0"/>
          <a:chOff x="0" y="0"/>
          <a:chExt cx="0" cy="0"/>
        </a:xfrm>
      </p:grpSpPr>
      <p:sp>
        <p:nvSpPr>
          <p:cNvPr id="564" name="Google Shape;564;p30"/>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5" name="Google Shape;565;p30"/>
          <p:cNvSpPr/>
          <p:nvPr/>
        </p:nvSpPr>
        <p:spPr>
          <a:xfrm>
            <a:off x="262734" y="1050530"/>
            <a:ext cx="583326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7030A0"/>
                </a:solidFill>
                <a:latin typeface="Calibri"/>
                <a:ea typeface="Calibri"/>
                <a:cs typeface="Calibri"/>
                <a:sym typeface="Calibri"/>
              </a:rPr>
              <a:t>Nasopharyngeal colonization (CFU/ml) post-pertussis challenge between DTaP VS DTwP Vaccines</a:t>
            </a:r>
            <a:endParaRPr sz="2000">
              <a:solidFill>
                <a:srgbClr val="7030A0"/>
              </a:solidFill>
              <a:latin typeface="Calibri"/>
              <a:ea typeface="Calibri"/>
              <a:cs typeface="Calibri"/>
              <a:sym typeface="Calibri"/>
            </a:endParaRPr>
          </a:p>
        </p:txBody>
      </p:sp>
      <p:sp>
        <p:nvSpPr>
          <p:cNvPr id="566" name="Google Shape;566;p30"/>
          <p:cNvSpPr/>
          <p:nvPr/>
        </p:nvSpPr>
        <p:spPr>
          <a:xfrm>
            <a:off x="6146027" y="1046142"/>
            <a:ext cx="547506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7030A0"/>
                </a:solidFill>
                <a:latin typeface="Calibri"/>
                <a:ea typeface="Calibri"/>
                <a:cs typeface="Calibri"/>
                <a:sym typeface="Calibri"/>
              </a:rPr>
              <a:t>Clearance of infection post-pertussis challenge between DTaP VS DTwP Vaccines</a:t>
            </a:r>
            <a:endParaRPr sz="2000">
              <a:solidFill>
                <a:srgbClr val="7030A0"/>
              </a:solidFill>
              <a:latin typeface="Calibri"/>
              <a:ea typeface="Calibri"/>
              <a:cs typeface="Calibri"/>
              <a:sym typeface="Calibri"/>
            </a:endParaRPr>
          </a:p>
        </p:txBody>
      </p:sp>
      <p:pic>
        <p:nvPicPr>
          <p:cNvPr id="567" name="Google Shape;567;p30"/>
          <p:cNvPicPr preferRelativeResize="0"/>
          <p:nvPr/>
        </p:nvPicPr>
        <p:blipFill rotWithShape="1">
          <a:blip r:embed="rId3">
            <a:alphaModFix/>
          </a:blip>
          <a:srcRect b="10627" l="11194" r="34515" t="34619"/>
          <a:stretch/>
        </p:blipFill>
        <p:spPr>
          <a:xfrm>
            <a:off x="285464" y="2134097"/>
            <a:ext cx="5542129" cy="3142445"/>
          </a:xfrm>
          <a:prstGeom prst="rect">
            <a:avLst/>
          </a:prstGeom>
          <a:noFill/>
          <a:ln>
            <a:noFill/>
          </a:ln>
        </p:spPr>
      </p:pic>
      <p:pic>
        <p:nvPicPr>
          <p:cNvPr id="568" name="Google Shape;568;p30"/>
          <p:cNvPicPr preferRelativeResize="0"/>
          <p:nvPr/>
        </p:nvPicPr>
        <p:blipFill rotWithShape="1">
          <a:blip r:embed="rId4">
            <a:alphaModFix/>
          </a:blip>
          <a:srcRect b="12020" l="12088" r="20298" t="25659"/>
          <a:stretch/>
        </p:blipFill>
        <p:spPr>
          <a:xfrm>
            <a:off x="5827593" y="2137557"/>
            <a:ext cx="6057339" cy="3138985"/>
          </a:xfrm>
          <a:prstGeom prst="rect">
            <a:avLst/>
          </a:prstGeom>
          <a:noFill/>
          <a:ln>
            <a:noFill/>
          </a:ln>
        </p:spPr>
      </p:pic>
      <p:sp>
        <p:nvSpPr>
          <p:cNvPr id="569" name="Google Shape;569;p30"/>
          <p:cNvSpPr/>
          <p:nvPr/>
        </p:nvSpPr>
        <p:spPr>
          <a:xfrm>
            <a:off x="-23873" y="5313502"/>
            <a:ext cx="6096000" cy="102925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1800">
                <a:solidFill>
                  <a:srgbClr val="C00000"/>
                </a:solidFill>
                <a:latin typeface="Calibri"/>
                <a:ea typeface="Calibri"/>
                <a:cs typeface="Calibri"/>
                <a:sym typeface="Calibri"/>
              </a:rPr>
              <a:t>DTaP vaccine exhibited </a:t>
            </a:r>
            <a:r>
              <a:rPr b="1" lang="en-US" sz="1800" u="sng">
                <a:solidFill>
                  <a:srgbClr val="000000"/>
                </a:solidFill>
                <a:latin typeface="Calibri"/>
                <a:ea typeface="Calibri"/>
                <a:cs typeface="Calibri"/>
                <a:sym typeface="Calibri"/>
              </a:rPr>
              <a:t>delayed clearance</a:t>
            </a:r>
            <a:r>
              <a:rPr b="1" lang="en-US" sz="1800">
                <a:solidFill>
                  <a:srgbClr val="C00000"/>
                </a:solidFill>
                <a:latin typeface="Calibri"/>
                <a:ea typeface="Calibri"/>
                <a:cs typeface="Calibri"/>
                <a:sym typeface="Calibri"/>
              </a:rPr>
              <a:t> of nasopharyngeal colonization (CFU/ml) compared to all three DTwP-based vaccines post-pertussis challenge.</a:t>
            </a:r>
            <a:endParaRPr sz="1600">
              <a:solidFill>
                <a:schemeClr val="dk1"/>
              </a:solidFill>
              <a:latin typeface="Calibri"/>
              <a:ea typeface="Calibri"/>
              <a:cs typeface="Calibri"/>
              <a:sym typeface="Calibri"/>
            </a:endParaRPr>
          </a:p>
        </p:txBody>
      </p:sp>
      <p:sp>
        <p:nvSpPr>
          <p:cNvPr id="570" name="Google Shape;570;p30"/>
          <p:cNvSpPr/>
          <p:nvPr/>
        </p:nvSpPr>
        <p:spPr>
          <a:xfrm>
            <a:off x="5970909" y="5329247"/>
            <a:ext cx="6096000" cy="104797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1800">
                <a:solidFill>
                  <a:srgbClr val="C00000"/>
                </a:solidFill>
                <a:latin typeface="Calibri"/>
                <a:ea typeface="Calibri"/>
                <a:cs typeface="Calibri"/>
                <a:sym typeface="Calibri"/>
              </a:rPr>
              <a:t>All three DTwP vaccine </a:t>
            </a:r>
            <a:r>
              <a:rPr b="1" lang="en-US" sz="1800" u="sng">
                <a:solidFill>
                  <a:srgbClr val="000000"/>
                </a:solidFill>
                <a:latin typeface="Calibri"/>
                <a:ea typeface="Calibri"/>
                <a:cs typeface="Calibri"/>
                <a:sym typeface="Calibri"/>
              </a:rPr>
              <a:t>cleared pertussis colonization or infection faster</a:t>
            </a:r>
            <a:r>
              <a:rPr b="1" lang="en-US" sz="1800">
                <a:solidFill>
                  <a:srgbClr val="000000"/>
                </a:solidFill>
                <a:latin typeface="Calibri"/>
                <a:ea typeface="Calibri"/>
                <a:cs typeface="Calibri"/>
                <a:sym typeface="Calibri"/>
              </a:rPr>
              <a:t> </a:t>
            </a:r>
            <a:r>
              <a:rPr b="1" lang="en-US" sz="1800">
                <a:solidFill>
                  <a:srgbClr val="C00000"/>
                </a:solidFill>
                <a:latin typeface="Calibri"/>
                <a:ea typeface="Calibri"/>
                <a:cs typeface="Calibri"/>
                <a:sym typeface="Calibri"/>
              </a:rPr>
              <a:t>(average 17.5 days) compared to (DTaP) and unvaccinated animals (over 34 days).</a:t>
            </a:r>
            <a:endParaRPr sz="16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4" name="Shape 574"/>
        <p:cNvGrpSpPr/>
        <p:nvPr/>
      </p:nvGrpSpPr>
      <p:grpSpPr>
        <a:xfrm>
          <a:off x="0" y="0"/>
          <a:ext cx="0" cy="0"/>
          <a:chOff x="0" y="0"/>
          <a:chExt cx="0" cy="0"/>
        </a:xfrm>
      </p:grpSpPr>
      <p:sp>
        <p:nvSpPr>
          <p:cNvPr id="575" name="Google Shape;575;p31"/>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6" name="Google Shape;576;p31"/>
          <p:cNvSpPr/>
          <p:nvPr/>
        </p:nvSpPr>
        <p:spPr>
          <a:xfrm>
            <a:off x="1013362" y="1052388"/>
            <a:ext cx="108874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7030A0"/>
                </a:solidFill>
                <a:latin typeface="Calibri"/>
                <a:ea typeface="Calibri"/>
                <a:cs typeface="Calibri"/>
                <a:sym typeface="Calibri"/>
              </a:rPr>
              <a:t>Total nasopharyngeal bacteria burden between DTaP VS DTwP Vaccines</a:t>
            </a:r>
            <a:endParaRPr sz="2800">
              <a:solidFill>
                <a:srgbClr val="7030A0"/>
              </a:solidFill>
              <a:latin typeface="Calibri"/>
              <a:ea typeface="Calibri"/>
              <a:cs typeface="Calibri"/>
              <a:sym typeface="Calibri"/>
            </a:endParaRPr>
          </a:p>
        </p:txBody>
      </p:sp>
      <p:sp>
        <p:nvSpPr>
          <p:cNvPr id="577" name="Google Shape;577;p31"/>
          <p:cNvSpPr/>
          <p:nvPr/>
        </p:nvSpPr>
        <p:spPr>
          <a:xfrm>
            <a:off x="655094" y="5531453"/>
            <a:ext cx="11109840" cy="77944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2000">
                <a:solidFill>
                  <a:srgbClr val="C00000"/>
                </a:solidFill>
                <a:latin typeface="Calibri"/>
                <a:ea typeface="Calibri"/>
                <a:cs typeface="Calibri"/>
                <a:sym typeface="Calibri"/>
              </a:rPr>
              <a:t>DTwP vaccines showed &gt; 1,000-folds reduction in nasopharyngeal bacterial count, thereby, decreasing the opportunity of </a:t>
            </a:r>
            <a:r>
              <a:rPr b="1" i="1" lang="en-US" sz="2000">
                <a:solidFill>
                  <a:srgbClr val="C00000"/>
                </a:solidFill>
                <a:latin typeface="Calibri"/>
                <a:ea typeface="Calibri"/>
                <a:cs typeface="Calibri"/>
                <a:sym typeface="Calibri"/>
              </a:rPr>
              <a:t>B. pertussis </a:t>
            </a:r>
            <a:r>
              <a:rPr b="1" lang="en-US" sz="2000">
                <a:solidFill>
                  <a:srgbClr val="C00000"/>
                </a:solidFill>
                <a:latin typeface="Calibri"/>
                <a:ea typeface="Calibri"/>
                <a:cs typeface="Calibri"/>
                <a:sym typeface="Calibri"/>
              </a:rPr>
              <a:t>transmission compared to DTaP vaccines or no vaccination</a:t>
            </a:r>
            <a:endParaRPr sz="2000">
              <a:solidFill>
                <a:schemeClr val="dk1"/>
              </a:solidFill>
              <a:latin typeface="Calibri"/>
              <a:ea typeface="Calibri"/>
              <a:cs typeface="Calibri"/>
              <a:sym typeface="Calibri"/>
            </a:endParaRPr>
          </a:p>
        </p:txBody>
      </p:sp>
      <p:pic>
        <p:nvPicPr>
          <p:cNvPr id="578" name="Google Shape;578;p31"/>
          <p:cNvPicPr preferRelativeResize="0"/>
          <p:nvPr/>
        </p:nvPicPr>
        <p:blipFill rotWithShape="1">
          <a:blip r:embed="rId3">
            <a:alphaModFix/>
          </a:blip>
          <a:srcRect b="12618" l="3133" r="21978" t="26257"/>
          <a:stretch/>
        </p:blipFill>
        <p:spPr>
          <a:xfrm>
            <a:off x="2061094" y="1723626"/>
            <a:ext cx="8297839" cy="38078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 name="Shape 582"/>
        <p:cNvGrpSpPr/>
        <p:nvPr/>
      </p:nvGrpSpPr>
      <p:grpSpPr>
        <a:xfrm>
          <a:off x="0" y="0"/>
          <a:ext cx="0" cy="0"/>
          <a:chOff x="0" y="0"/>
          <a:chExt cx="0" cy="0"/>
        </a:xfrm>
      </p:grpSpPr>
      <p:sp>
        <p:nvSpPr>
          <p:cNvPr id="583" name="Google Shape;583;p32"/>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4" name="Google Shape;584;p32"/>
          <p:cNvSpPr/>
          <p:nvPr/>
        </p:nvSpPr>
        <p:spPr>
          <a:xfrm>
            <a:off x="1050882" y="918715"/>
            <a:ext cx="1012663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Calibri"/>
                <a:ea typeface="Calibri"/>
                <a:cs typeface="Calibri"/>
                <a:sym typeface="Calibri"/>
              </a:rPr>
              <a:t>Cytokines response post-infection DTaP VS DTwP Vaccines</a:t>
            </a:r>
            <a:endParaRPr sz="3200">
              <a:solidFill>
                <a:srgbClr val="7030A0"/>
              </a:solidFill>
              <a:latin typeface="Calibri"/>
              <a:ea typeface="Calibri"/>
              <a:cs typeface="Calibri"/>
              <a:sym typeface="Calibri"/>
            </a:endParaRPr>
          </a:p>
        </p:txBody>
      </p:sp>
      <p:sp>
        <p:nvSpPr>
          <p:cNvPr id="585" name="Google Shape;585;p32"/>
          <p:cNvSpPr/>
          <p:nvPr/>
        </p:nvSpPr>
        <p:spPr>
          <a:xfrm>
            <a:off x="655094" y="5531453"/>
            <a:ext cx="11109840" cy="77944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2000">
                <a:solidFill>
                  <a:srgbClr val="C00000"/>
                </a:solidFill>
                <a:latin typeface="Calibri"/>
                <a:ea typeface="Calibri"/>
                <a:cs typeface="Calibri"/>
                <a:sym typeface="Calibri"/>
              </a:rPr>
              <a:t>DTwP vaccines exhibited </a:t>
            </a:r>
            <a:r>
              <a:rPr b="1" lang="en-US" sz="2000" u="sng">
                <a:solidFill>
                  <a:srgbClr val="C00000"/>
                </a:solidFill>
                <a:latin typeface="Calibri"/>
                <a:ea typeface="Calibri"/>
                <a:cs typeface="Calibri"/>
                <a:sym typeface="Calibri"/>
              </a:rPr>
              <a:t>increased cytokines (IL-17A)</a:t>
            </a:r>
            <a:r>
              <a:rPr b="1" lang="en-US" sz="2000">
                <a:solidFill>
                  <a:srgbClr val="C00000"/>
                </a:solidFill>
                <a:latin typeface="Calibri"/>
                <a:ea typeface="Calibri"/>
                <a:cs typeface="Calibri"/>
                <a:sym typeface="Calibri"/>
              </a:rPr>
              <a:t> post-infection indicating, DTwP vaccines induces pronounced Th17 and Th1 memory response. </a:t>
            </a:r>
            <a:endParaRPr sz="2000">
              <a:solidFill>
                <a:srgbClr val="C00000"/>
              </a:solidFill>
              <a:latin typeface="Calibri"/>
              <a:ea typeface="Calibri"/>
              <a:cs typeface="Calibri"/>
              <a:sym typeface="Calibri"/>
            </a:endParaRPr>
          </a:p>
        </p:txBody>
      </p:sp>
      <p:pic>
        <p:nvPicPr>
          <p:cNvPr id="586" name="Google Shape;586;p32"/>
          <p:cNvPicPr preferRelativeResize="0"/>
          <p:nvPr/>
        </p:nvPicPr>
        <p:blipFill rotWithShape="1">
          <a:blip r:embed="rId3">
            <a:alphaModFix/>
          </a:blip>
          <a:srcRect b="16998" l="6267" r="19963" t="23271"/>
          <a:stretch/>
        </p:blipFill>
        <p:spPr>
          <a:xfrm>
            <a:off x="2155887" y="1840291"/>
            <a:ext cx="8108254" cy="36911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0" name="Shape 590"/>
        <p:cNvGrpSpPr/>
        <p:nvPr/>
      </p:nvGrpSpPr>
      <p:grpSpPr>
        <a:xfrm>
          <a:off x="0" y="0"/>
          <a:ext cx="0" cy="0"/>
          <a:chOff x="0" y="0"/>
          <a:chExt cx="0" cy="0"/>
        </a:xfrm>
      </p:grpSpPr>
      <p:sp>
        <p:nvSpPr>
          <p:cNvPr id="591" name="Google Shape;591;p33"/>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2" name="Google Shape;592;p33"/>
          <p:cNvSpPr/>
          <p:nvPr/>
        </p:nvSpPr>
        <p:spPr>
          <a:xfrm>
            <a:off x="2668850" y="533175"/>
            <a:ext cx="6390276" cy="625428"/>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3200" u="sng">
                <a:solidFill>
                  <a:srgbClr val="7030A0"/>
                </a:solidFill>
                <a:latin typeface="Calibri"/>
                <a:ea typeface="Calibri"/>
                <a:cs typeface="Calibri"/>
                <a:sym typeface="Calibri"/>
              </a:rPr>
              <a:t>Results of aP VS wP in Baboon Study</a:t>
            </a:r>
            <a:endParaRPr sz="3200">
              <a:solidFill>
                <a:srgbClr val="7030A0"/>
              </a:solidFill>
              <a:latin typeface="Calibri"/>
              <a:ea typeface="Calibri"/>
              <a:cs typeface="Calibri"/>
              <a:sym typeface="Calibri"/>
            </a:endParaRPr>
          </a:p>
        </p:txBody>
      </p:sp>
      <p:sp>
        <p:nvSpPr>
          <p:cNvPr id="593" name="Google Shape;593;p33"/>
          <p:cNvSpPr/>
          <p:nvPr/>
        </p:nvSpPr>
        <p:spPr>
          <a:xfrm>
            <a:off x="600501" y="1469102"/>
            <a:ext cx="11259403" cy="435221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FF0000"/>
              </a:buClr>
              <a:buSzPts val="2200"/>
              <a:buFont typeface="Calibri"/>
              <a:buAutoNum type="arabicPeriod"/>
            </a:pPr>
            <a:r>
              <a:rPr b="1" lang="en-US" sz="2200">
                <a:solidFill>
                  <a:srgbClr val="FF0000"/>
                </a:solidFill>
                <a:latin typeface="Calibri"/>
                <a:ea typeface="Calibri"/>
                <a:cs typeface="Calibri"/>
                <a:sym typeface="Calibri"/>
              </a:rPr>
              <a:t>Nasopharyngeal colonization (CFU/ml) clearance</a:t>
            </a:r>
            <a:r>
              <a:rPr lang="en-US" sz="2200">
                <a:solidFill>
                  <a:srgbClr val="FF0000"/>
                </a:solidFill>
                <a:latin typeface="Calibri"/>
                <a:ea typeface="Calibri"/>
                <a:cs typeface="Calibri"/>
                <a:sym typeface="Calibri"/>
              </a:rPr>
              <a:t> </a:t>
            </a:r>
            <a:r>
              <a:rPr lang="en-US" sz="2200">
                <a:solidFill>
                  <a:schemeClr val="dk1"/>
                </a:solidFill>
                <a:latin typeface="Calibri"/>
                <a:ea typeface="Calibri"/>
                <a:cs typeface="Calibri"/>
                <a:sym typeface="Calibri"/>
              </a:rPr>
              <a:t>post-pertussis </a:t>
            </a:r>
            <a:r>
              <a:rPr b="1" lang="en-US" sz="2200">
                <a:solidFill>
                  <a:srgbClr val="FF0000"/>
                </a:solidFill>
                <a:latin typeface="Calibri"/>
                <a:ea typeface="Calibri"/>
                <a:cs typeface="Calibri"/>
                <a:sym typeface="Calibri"/>
              </a:rPr>
              <a:t>challenge decreased slowly in unvaccinated and DTaP vaccine treated groups compared to all three DTwP</a:t>
            </a:r>
            <a:r>
              <a:rPr lang="en-US" sz="2200">
                <a:solidFill>
                  <a:schemeClr val="dk1"/>
                </a:solidFill>
                <a:latin typeface="Calibri"/>
                <a:ea typeface="Calibri"/>
                <a:cs typeface="Calibri"/>
                <a:sym typeface="Calibri"/>
              </a:rPr>
              <a:t>-based vaccines.</a:t>
            </a:r>
            <a:endParaRPr/>
          </a:p>
          <a:p>
            <a:pPr indent="-203200" lvl="0" marL="342900" marR="0" rtl="0" algn="just">
              <a:lnSpc>
                <a:spcPct val="11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a:p>
            <a:pPr indent="-342900" lvl="0" marL="342900" marR="0" rtl="0" algn="just">
              <a:lnSpc>
                <a:spcPct val="115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Unvaccinated and </a:t>
            </a:r>
            <a:r>
              <a:rPr b="1" lang="en-US" sz="2200">
                <a:solidFill>
                  <a:srgbClr val="FF0000"/>
                </a:solidFill>
                <a:latin typeface="Calibri"/>
                <a:ea typeface="Calibri"/>
                <a:cs typeface="Calibri"/>
                <a:sym typeface="Calibri"/>
              </a:rPr>
              <a:t>DTaP vaccinated animals took twice as long time to clear the infection as compared to three DTwP</a:t>
            </a:r>
            <a:r>
              <a:rPr lang="en-US" sz="2200">
                <a:solidFill>
                  <a:schemeClr val="dk1"/>
                </a:solidFill>
                <a:latin typeface="Calibri"/>
                <a:ea typeface="Calibri"/>
                <a:cs typeface="Calibri"/>
                <a:sym typeface="Calibri"/>
              </a:rPr>
              <a:t> based vaccines (average 17.5 days) .</a:t>
            </a:r>
            <a:endParaRPr/>
          </a:p>
          <a:p>
            <a:pPr indent="-203200" lvl="0" marL="342900" marR="0" rtl="0" algn="just">
              <a:lnSpc>
                <a:spcPct val="11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a:p>
            <a:pPr indent="-342900" lvl="0" marL="342900" marR="0" rtl="0" algn="just">
              <a:lnSpc>
                <a:spcPct val="115000"/>
              </a:lnSpc>
              <a:spcBef>
                <a:spcPts val="0"/>
              </a:spcBef>
              <a:spcAft>
                <a:spcPts val="0"/>
              </a:spcAft>
              <a:buClr>
                <a:srgbClr val="FF0000"/>
              </a:buClr>
              <a:buSzPts val="2200"/>
              <a:buFont typeface="Calibri"/>
              <a:buAutoNum type="arabicPeriod"/>
            </a:pPr>
            <a:r>
              <a:rPr b="1" lang="en-US" sz="2200">
                <a:solidFill>
                  <a:srgbClr val="FF0000"/>
                </a:solidFill>
                <a:latin typeface="Calibri"/>
                <a:ea typeface="Calibri"/>
                <a:cs typeface="Calibri"/>
                <a:sym typeface="Calibri"/>
              </a:rPr>
              <a:t>DTwP vaccines exhibited &gt; 1,000-fold reduction</a:t>
            </a:r>
            <a:r>
              <a:rPr lang="en-US" sz="2200">
                <a:solidFill>
                  <a:srgbClr val="FF0000"/>
                </a:solidFill>
                <a:latin typeface="Calibri"/>
                <a:ea typeface="Calibri"/>
                <a:cs typeface="Calibri"/>
                <a:sym typeface="Calibri"/>
              </a:rPr>
              <a:t> </a:t>
            </a:r>
            <a:r>
              <a:rPr lang="en-US" sz="2200">
                <a:solidFill>
                  <a:schemeClr val="dk1"/>
                </a:solidFill>
                <a:latin typeface="Calibri"/>
                <a:ea typeface="Calibri"/>
                <a:cs typeface="Calibri"/>
                <a:sym typeface="Calibri"/>
              </a:rPr>
              <a:t>in total nasopharyngeal bacterial.</a:t>
            </a:r>
            <a:endParaRPr/>
          </a:p>
          <a:p>
            <a:pPr indent="-203200" lvl="0" marL="342900" marR="0" rtl="0" algn="just">
              <a:lnSpc>
                <a:spcPct val="11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a:p>
            <a:pPr indent="-342900" lvl="0" marL="342900" marR="0" rtl="0" algn="just">
              <a:lnSpc>
                <a:spcPct val="115000"/>
              </a:lnSpc>
              <a:spcBef>
                <a:spcPts val="0"/>
              </a:spcBef>
              <a:spcAft>
                <a:spcPts val="0"/>
              </a:spcAft>
              <a:buClr>
                <a:srgbClr val="000000"/>
              </a:buClr>
              <a:buSzPts val="2200"/>
              <a:buFont typeface="Calibri"/>
              <a:buAutoNum type="arabicPeriod"/>
            </a:pPr>
            <a:r>
              <a:rPr lang="en-US" sz="2200">
                <a:solidFill>
                  <a:srgbClr val="000000"/>
                </a:solidFill>
                <a:latin typeface="Calibri"/>
                <a:ea typeface="Calibri"/>
                <a:cs typeface="Calibri"/>
                <a:sym typeface="Calibri"/>
              </a:rPr>
              <a:t>Post-pertussis challenge </a:t>
            </a:r>
            <a:r>
              <a:rPr b="1" lang="en-US" sz="2200">
                <a:solidFill>
                  <a:srgbClr val="FF0000"/>
                </a:solidFill>
                <a:latin typeface="Calibri"/>
                <a:ea typeface="Calibri"/>
                <a:cs typeface="Calibri"/>
                <a:sym typeface="Calibri"/>
              </a:rPr>
              <a:t>interleukin-17A (IL-17A) transcript level increased in DTw</a:t>
            </a:r>
            <a:r>
              <a:rPr lang="en-US" sz="2200">
                <a:solidFill>
                  <a:srgbClr val="FF0000"/>
                </a:solidFill>
                <a:latin typeface="Calibri"/>
                <a:ea typeface="Calibri"/>
                <a:cs typeface="Calibri"/>
                <a:sym typeface="Calibri"/>
              </a:rPr>
              <a:t>P-</a:t>
            </a:r>
            <a:r>
              <a:rPr lang="en-US" sz="2200">
                <a:solidFill>
                  <a:srgbClr val="000000"/>
                </a:solidFill>
                <a:latin typeface="Calibri"/>
                <a:ea typeface="Calibri"/>
                <a:cs typeface="Calibri"/>
                <a:sym typeface="Calibri"/>
              </a:rPr>
              <a:t>based vaccines compared to DTaP and unvaccinated groups.</a:t>
            </a:r>
            <a:endParaRPr sz="2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 name="Shape 597"/>
        <p:cNvGrpSpPr/>
        <p:nvPr/>
      </p:nvGrpSpPr>
      <p:grpSpPr>
        <a:xfrm>
          <a:off x="0" y="0"/>
          <a:ext cx="0" cy="0"/>
          <a:chOff x="0" y="0"/>
          <a:chExt cx="0" cy="0"/>
        </a:xfrm>
      </p:grpSpPr>
      <p:sp>
        <p:nvSpPr>
          <p:cNvPr id="598" name="Google Shape;598;p3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9" name="Google Shape;599;p34"/>
          <p:cNvSpPr/>
          <p:nvPr/>
        </p:nvSpPr>
        <p:spPr>
          <a:xfrm>
            <a:off x="3916907" y="533175"/>
            <a:ext cx="3200792"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4000">
                <a:solidFill>
                  <a:srgbClr val="7030A0"/>
                </a:solidFill>
                <a:latin typeface="Calibri"/>
                <a:ea typeface="Calibri"/>
                <a:cs typeface="Calibri"/>
                <a:sym typeface="Calibri"/>
              </a:rPr>
              <a:t>Conclusion</a:t>
            </a:r>
            <a:endParaRPr sz="4000">
              <a:solidFill>
                <a:srgbClr val="7030A0"/>
              </a:solidFill>
              <a:latin typeface="Calibri"/>
              <a:ea typeface="Calibri"/>
              <a:cs typeface="Calibri"/>
              <a:sym typeface="Calibri"/>
            </a:endParaRPr>
          </a:p>
        </p:txBody>
      </p:sp>
      <p:sp>
        <p:nvSpPr>
          <p:cNvPr id="600" name="Google Shape;600;p34"/>
          <p:cNvSpPr/>
          <p:nvPr/>
        </p:nvSpPr>
        <p:spPr>
          <a:xfrm>
            <a:off x="682385" y="2136338"/>
            <a:ext cx="11136574" cy="28931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600"/>
              <a:buFont typeface="Calibri"/>
              <a:buAutoNum type="arabicPeriod"/>
            </a:pPr>
            <a:r>
              <a:rPr b="1" lang="en-US" sz="2600">
                <a:solidFill>
                  <a:schemeClr val="dk1"/>
                </a:solidFill>
                <a:latin typeface="Calibri"/>
                <a:ea typeface="Calibri"/>
                <a:cs typeface="Calibri"/>
                <a:sym typeface="Calibri"/>
              </a:rPr>
              <a:t>All three DTwP vaccines exhibited following:</a:t>
            </a:r>
            <a:endParaRPr/>
          </a:p>
          <a:p>
            <a:pPr indent="-457200" lvl="1" marL="914400" marR="0" rtl="0" algn="l">
              <a:spcBef>
                <a:spcPts val="0"/>
              </a:spcBef>
              <a:spcAft>
                <a:spcPts val="0"/>
              </a:spcAft>
              <a:buClr>
                <a:schemeClr val="dk1"/>
              </a:buClr>
              <a:buSzPts val="2600"/>
              <a:buFont typeface="Courier New"/>
              <a:buChar char="o"/>
            </a:pPr>
            <a:r>
              <a:rPr b="0" i="0" lang="en-US" sz="2600" u="none" cap="none" strike="noStrike">
                <a:solidFill>
                  <a:schemeClr val="dk1"/>
                </a:solidFill>
                <a:latin typeface="Calibri"/>
                <a:ea typeface="Calibri"/>
                <a:cs typeface="Calibri"/>
                <a:sym typeface="Calibri"/>
              </a:rPr>
              <a:t>Clearance of pertussis infection faster, </a:t>
            </a:r>
            <a:endParaRPr/>
          </a:p>
          <a:p>
            <a:pPr indent="-457200" lvl="1" marL="914400" marR="0" rtl="0" algn="l">
              <a:spcBef>
                <a:spcPts val="0"/>
              </a:spcBef>
              <a:spcAft>
                <a:spcPts val="0"/>
              </a:spcAft>
              <a:buClr>
                <a:schemeClr val="dk1"/>
              </a:buClr>
              <a:buSzPts val="2600"/>
              <a:buFont typeface="Courier New"/>
              <a:buChar char="o"/>
            </a:pPr>
            <a:r>
              <a:rPr b="0" i="0" lang="en-US" sz="2600" u="none" cap="none" strike="noStrike">
                <a:solidFill>
                  <a:schemeClr val="dk1"/>
                </a:solidFill>
                <a:latin typeface="Calibri"/>
                <a:ea typeface="Calibri"/>
                <a:cs typeface="Calibri"/>
                <a:sym typeface="Calibri"/>
              </a:rPr>
              <a:t>Prevention of symptoms, colonization and transmission and </a:t>
            </a:r>
            <a:endParaRPr/>
          </a:p>
          <a:p>
            <a:pPr indent="-457200" lvl="1" marL="914400" marR="0" rtl="0" algn="l">
              <a:spcBef>
                <a:spcPts val="0"/>
              </a:spcBef>
              <a:spcAft>
                <a:spcPts val="0"/>
              </a:spcAft>
              <a:buClr>
                <a:schemeClr val="dk1"/>
              </a:buClr>
              <a:buSzPts val="2600"/>
              <a:buFont typeface="Courier New"/>
              <a:buChar char="o"/>
            </a:pPr>
            <a:r>
              <a:rPr b="0" i="0" lang="en-US" sz="2600" u="none" cap="none" strike="noStrike">
                <a:solidFill>
                  <a:schemeClr val="dk1"/>
                </a:solidFill>
                <a:latin typeface="Calibri"/>
                <a:ea typeface="Calibri"/>
                <a:cs typeface="Calibri"/>
                <a:sym typeface="Calibri"/>
              </a:rPr>
              <a:t>Increased the cytokine (IL-A) expression.</a:t>
            </a:r>
            <a:endParaRPr/>
          </a:p>
          <a:p>
            <a:pPr indent="-292100" lvl="0" marL="457200" marR="0" rtl="0" algn="l">
              <a:spcBef>
                <a:spcPts val="0"/>
              </a:spcBef>
              <a:spcAft>
                <a:spcPts val="0"/>
              </a:spcAft>
              <a:buClr>
                <a:schemeClr val="dk1"/>
              </a:buClr>
              <a:buSzPts val="2600"/>
              <a:buFont typeface="Calibri"/>
              <a:buNone/>
            </a:pPr>
            <a:r>
              <a:t/>
            </a:r>
            <a:endParaRPr sz="26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600"/>
              <a:buFont typeface="Calibri"/>
              <a:buAutoNum type="arabicPeriod"/>
            </a:pPr>
            <a:r>
              <a:rPr b="1" lang="en-US" sz="2600">
                <a:solidFill>
                  <a:schemeClr val="dk1"/>
                </a:solidFill>
                <a:latin typeface="Calibri"/>
                <a:ea typeface="Calibri"/>
                <a:cs typeface="Calibri"/>
                <a:sym typeface="Calibri"/>
              </a:rPr>
              <a:t>DTwP vaccines induced the protective response by Th17 immune response and formation of opsonizing antibodies offering long term protection. </a:t>
            </a:r>
            <a:endParaRPr/>
          </a:p>
        </p:txBody>
      </p:sp>
      <p:sp>
        <p:nvSpPr>
          <p:cNvPr id="601" name="Google Shape;601;p34"/>
          <p:cNvSpPr/>
          <p:nvPr/>
        </p:nvSpPr>
        <p:spPr>
          <a:xfrm>
            <a:off x="436728" y="1828800"/>
            <a:ext cx="11382231" cy="3589361"/>
          </a:xfrm>
          <a:prstGeom prst="rect">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pic>
        <p:nvPicPr>
          <p:cNvPr id="606" name="Google Shape;606;p35"/>
          <p:cNvPicPr preferRelativeResize="0"/>
          <p:nvPr/>
        </p:nvPicPr>
        <p:blipFill rotWithShape="1">
          <a:blip r:embed="rId3">
            <a:alphaModFix/>
          </a:blip>
          <a:srcRect b="45161" l="15211" r="16443" t="15758"/>
          <a:stretch/>
        </p:blipFill>
        <p:spPr>
          <a:xfrm>
            <a:off x="-141288" y="-50800"/>
            <a:ext cx="7250113" cy="2330450"/>
          </a:xfrm>
          <a:prstGeom prst="rect">
            <a:avLst/>
          </a:prstGeom>
          <a:noFill/>
          <a:ln>
            <a:noFill/>
          </a:ln>
        </p:spPr>
      </p:pic>
      <p:sp>
        <p:nvSpPr>
          <p:cNvPr id="607" name="Google Shape;607;p35"/>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Calibri"/>
                <a:ea typeface="Calibri"/>
                <a:cs typeface="Calibri"/>
                <a:sym typeface="Calibri"/>
              </a:rPr>
              <a:t>Vaccines 2020, 8, 729</a:t>
            </a:r>
            <a:endParaRPr/>
          </a:p>
        </p:txBody>
      </p:sp>
      <p:pic>
        <p:nvPicPr>
          <p:cNvPr id="608" name="Google Shape;608;p35"/>
          <p:cNvPicPr preferRelativeResize="0"/>
          <p:nvPr/>
        </p:nvPicPr>
        <p:blipFill rotWithShape="1">
          <a:blip r:embed="rId4">
            <a:alphaModFix/>
          </a:blip>
          <a:srcRect b="11906" l="14471" r="10950" t="31915"/>
          <a:stretch/>
        </p:blipFill>
        <p:spPr>
          <a:xfrm>
            <a:off x="266392" y="3042026"/>
            <a:ext cx="8120062" cy="3438525"/>
          </a:xfrm>
          <a:prstGeom prst="rect">
            <a:avLst/>
          </a:prstGeom>
          <a:noFill/>
          <a:ln>
            <a:noFill/>
          </a:ln>
        </p:spPr>
      </p:pic>
      <p:sp>
        <p:nvSpPr>
          <p:cNvPr id="609" name="Google Shape;609;p35"/>
          <p:cNvSpPr/>
          <p:nvPr/>
        </p:nvSpPr>
        <p:spPr>
          <a:xfrm>
            <a:off x="176213" y="2353337"/>
            <a:ext cx="12015787"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To examine </a:t>
            </a:r>
            <a:r>
              <a:rPr b="1" lang="en-US" sz="2000">
                <a:solidFill>
                  <a:schemeClr val="dk1"/>
                </a:solidFill>
                <a:latin typeface="Calibri"/>
                <a:ea typeface="Calibri"/>
                <a:cs typeface="Calibri"/>
                <a:sym typeface="Calibri"/>
              </a:rPr>
              <a:t>immune signatures</a:t>
            </a:r>
            <a:r>
              <a:rPr lang="en-US" sz="2000">
                <a:solidFill>
                  <a:schemeClr val="dk1"/>
                </a:solidFill>
                <a:latin typeface="Calibri"/>
                <a:ea typeface="Calibri"/>
                <a:cs typeface="Calibri"/>
                <a:sym typeface="Calibri"/>
              </a:rPr>
              <a:t> associated with the aP and wP vaccine priming and boosting over an </a:t>
            </a:r>
            <a:r>
              <a:rPr b="1" lang="en-US" sz="2000">
                <a:solidFill>
                  <a:schemeClr val="dk1"/>
                </a:solidFill>
                <a:latin typeface="Calibri"/>
                <a:ea typeface="Calibri"/>
                <a:cs typeface="Calibri"/>
                <a:sym typeface="Calibri"/>
              </a:rPr>
              <a:t>extended period of time</a:t>
            </a:r>
            <a:endParaRPr/>
          </a:p>
        </p:txBody>
      </p:sp>
      <p:sp>
        <p:nvSpPr>
          <p:cNvPr id="610" name="Google Shape;610;p35"/>
          <p:cNvSpPr/>
          <p:nvPr/>
        </p:nvSpPr>
        <p:spPr>
          <a:xfrm>
            <a:off x="8480425" y="3995738"/>
            <a:ext cx="3327400" cy="13239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F0000"/>
                </a:solidFill>
                <a:latin typeface="Calibri"/>
                <a:ea typeface="Calibri"/>
                <a:cs typeface="Calibri"/>
                <a:sym typeface="Calibri"/>
              </a:rPr>
              <a:t>Baboon are preclinical model of pertussis as it recapitulate the full spectrum of human disease symptoms</a:t>
            </a:r>
            <a:endParaRPr/>
          </a:p>
        </p:txBody>
      </p:sp>
      <p:cxnSp>
        <p:nvCxnSpPr>
          <p:cNvPr id="611" name="Google Shape;611;p35"/>
          <p:cNvCxnSpPr/>
          <p:nvPr/>
        </p:nvCxnSpPr>
        <p:spPr>
          <a:xfrm>
            <a:off x="491794" y="3215989"/>
            <a:ext cx="1108075" cy="0"/>
          </a:xfrm>
          <a:prstGeom prst="straightConnector1">
            <a:avLst/>
          </a:prstGeom>
          <a:noFill/>
          <a:ln cap="flat" cmpd="sng" w="38100">
            <a:solidFill>
              <a:srgbClr val="2B18B8"/>
            </a:solidFill>
            <a:prstDash val="solid"/>
            <a:round/>
            <a:headEnd len="med" w="med" type="triangle"/>
            <a:tailEnd len="med" w="med" type="triangle"/>
          </a:ln>
        </p:spPr>
      </p:cxnSp>
      <p:cxnSp>
        <p:nvCxnSpPr>
          <p:cNvPr id="612" name="Google Shape;612;p35"/>
          <p:cNvCxnSpPr/>
          <p:nvPr/>
        </p:nvCxnSpPr>
        <p:spPr>
          <a:xfrm>
            <a:off x="2344738" y="3215989"/>
            <a:ext cx="1106487" cy="0"/>
          </a:xfrm>
          <a:prstGeom prst="straightConnector1">
            <a:avLst/>
          </a:prstGeom>
          <a:noFill/>
          <a:ln cap="flat" cmpd="sng" w="38100">
            <a:solidFill>
              <a:srgbClr val="2B18B8"/>
            </a:solidFill>
            <a:prstDash val="solid"/>
            <a:round/>
            <a:headEnd len="med" w="med" type="triangle"/>
            <a:tailEnd len="med" w="med" type="triangle"/>
          </a:ln>
        </p:spPr>
      </p:cxnSp>
      <p:sp>
        <p:nvSpPr>
          <p:cNvPr id="613" name="Google Shape;613;p35"/>
          <p:cNvSpPr/>
          <p:nvPr/>
        </p:nvSpPr>
        <p:spPr>
          <a:xfrm>
            <a:off x="474663" y="2822266"/>
            <a:ext cx="1182687"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alibri"/>
                <a:ea typeface="Calibri"/>
                <a:cs typeface="Calibri"/>
                <a:sym typeface="Calibri"/>
              </a:rPr>
              <a:t>wP and aP</a:t>
            </a:r>
            <a:endParaRPr b="1" sz="1800">
              <a:solidFill>
                <a:srgbClr val="C00000"/>
              </a:solidFill>
              <a:latin typeface="Calibri"/>
              <a:ea typeface="Calibri"/>
              <a:cs typeface="Calibri"/>
              <a:sym typeface="Calibri"/>
            </a:endParaRPr>
          </a:p>
        </p:txBody>
      </p:sp>
      <p:sp>
        <p:nvSpPr>
          <p:cNvPr id="614" name="Google Shape;614;p35"/>
          <p:cNvSpPr/>
          <p:nvPr/>
        </p:nvSpPr>
        <p:spPr>
          <a:xfrm>
            <a:off x="2654300" y="2808618"/>
            <a:ext cx="4746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alibri"/>
                <a:ea typeface="Calibri"/>
                <a:cs typeface="Calibri"/>
                <a:sym typeface="Calibri"/>
              </a:rPr>
              <a:t> aP</a:t>
            </a:r>
            <a:endParaRPr b="1" sz="1800">
              <a:solidFill>
                <a:srgbClr val="C00000"/>
              </a:solidFill>
              <a:latin typeface="Calibri"/>
              <a:ea typeface="Calibri"/>
              <a:cs typeface="Calibri"/>
              <a:sym typeface="Calibri"/>
            </a:endParaRPr>
          </a:p>
        </p:txBody>
      </p:sp>
      <p:pic>
        <p:nvPicPr>
          <p:cNvPr id="615" name="Google Shape;615;p35"/>
          <p:cNvPicPr preferRelativeResize="0"/>
          <p:nvPr/>
        </p:nvPicPr>
        <p:blipFill rotWithShape="1">
          <a:blip r:embed="rId5">
            <a:alphaModFix/>
          </a:blip>
          <a:srcRect b="0" l="0" r="0" t="0"/>
          <a:stretch/>
        </p:blipFill>
        <p:spPr>
          <a:xfrm>
            <a:off x="7490275" y="353572"/>
            <a:ext cx="2667000" cy="1714500"/>
          </a:xfrm>
          <a:prstGeom prst="rect">
            <a:avLst/>
          </a:prstGeom>
          <a:noFill/>
          <a:ln>
            <a:noFill/>
          </a:ln>
        </p:spPr>
      </p:pic>
      <p:sp>
        <p:nvSpPr>
          <p:cNvPr id="616" name="Google Shape;616;p35"/>
          <p:cNvSpPr txBox="1"/>
          <p:nvPr/>
        </p:nvSpPr>
        <p:spPr>
          <a:xfrm>
            <a:off x="0" y="70134"/>
            <a:ext cx="8216100" cy="790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9394"/>
              </a:buClr>
              <a:buSzPts val="3600"/>
              <a:buFont typeface="Calibri"/>
              <a:buNone/>
            </a:pPr>
            <a:r>
              <a:rPr b="1" lang="en-US" sz="3600" u="sng">
                <a:solidFill>
                  <a:srgbClr val="009394"/>
                </a:solidFill>
                <a:latin typeface="Calibri"/>
                <a:ea typeface="Calibri"/>
                <a:cs typeface="Calibri"/>
                <a:sym typeface="Calibri"/>
              </a:rPr>
              <a:t>Baboon Study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sp>
        <p:nvSpPr>
          <p:cNvPr id="621" name="Google Shape;621;p36"/>
          <p:cNvSpPr/>
          <p:nvPr/>
        </p:nvSpPr>
        <p:spPr>
          <a:xfrm>
            <a:off x="624134" y="5070793"/>
            <a:ext cx="10599737" cy="1569660"/>
          </a:xfrm>
          <a:prstGeom prst="rect">
            <a:avLst/>
          </a:prstGeom>
          <a:noFill/>
          <a:ln>
            <a:noFill/>
          </a:ln>
        </p:spPr>
        <p:txBody>
          <a:bodyPr anchorCtr="0" anchor="t" bIns="45700" lIns="91425" spcFirstLastPara="1" rIns="91425" wrap="square" tIns="45700">
            <a:spAutoFit/>
          </a:bodyPr>
          <a:lstStyle/>
          <a:p>
            <a:pPr indent="-342900" lvl="0" marL="342900" marR="0" rtl="0" algn="ctr">
              <a:spcBef>
                <a:spcPts val="0"/>
              </a:spcBef>
              <a:spcAft>
                <a:spcPts val="0"/>
              </a:spcAft>
              <a:buClr>
                <a:srgbClr val="002060"/>
              </a:buClr>
              <a:buSzPts val="2400"/>
              <a:buFont typeface="Courier New"/>
              <a:buChar char="o"/>
            </a:pPr>
            <a:r>
              <a:rPr b="1" lang="en-US" sz="2400">
                <a:solidFill>
                  <a:srgbClr val="002060"/>
                </a:solidFill>
                <a:latin typeface="Calibri"/>
                <a:ea typeface="Calibri"/>
                <a:cs typeface="Calibri"/>
                <a:sym typeface="Calibri"/>
              </a:rPr>
              <a:t>Animals Primed with wP Vaccine Exhibited a more Th17 biased Response than Animals Primed with aP Vaccine </a:t>
            </a:r>
            <a:endParaRPr/>
          </a:p>
          <a:p>
            <a:pPr indent="-342900" lvl="0" marL="342900" marR="0" rtl="0" algn="ctr">
              <a:spcBef>
                <a:spcPts val="0"/>
              </a:spcBef>
              <a:spcAft>
                <a:spcPts val="0"/>
              </a:spcAft>
              <a:buClr>
                <a:srgbClr val="002060"/>
              </a:buClr>
              <a:buSzPts val="2400"/>
              <a:buFont typeface="Courier New"/>
              <a:buChar char="o"/>
            </a:pPr>
            <a:r>
              <a:rPr b="1" lang="en-US" sz="2400">
                <a:solidFill>
                  <a:srgbClr val="002060"/>
                </a:solidFill>
                <a:latin typeface="Calibri"/>
                <a:ea typeface="Calibri"/>
                <a:cs typeface="Calibri"/>
                <a:sym typeface="Calibri"/>
              </a:rPr>
              <a:t>While Priming with aP Vaccine Led to a more Th2 biased Response than wP Vaccine Priming</a:t>
            </a:r>
            <a:endParaRPr/>
          </a:p>
        </p:txBody>
      </p:sp>
      <p:pic>
        <p:nvPicPr>
          <p:cNvPr id="622" name="Google Shape;622;p36"/>
          <p:cNvPicPr preferRelativeResize="0"/>
          <p:nvPr/>
        </p:nvPicPr>
        <p:blipFill rotWithShape="1">
          <a:blip r:embed="rId3">
            <a:alphaModFix/>
          </a:blip>
          <a:srcRect b="18858" l="6866" r="9578" t="40557"/>
          <a:stretch/>
        </p:blipFill>
        <p:spPr>
          <a:xfrm>
            <a:off x="244475" y="2241550"/>
            <a:ext cx="10186988" cy="2781300"/>
          </a:xfrm>
          <a:prstGeom prst="rect">
            <a:avLst/>
          </a:prstGeom>
          <a:noFill/>
          <a:ln>
            <a:noFill/>
          </a:ln>
        </p:spPr>
      </p:pic>
      <p:sp>
        <p:nvSpPr>
          <p:cNvPr id="623" name="Google Shape;623;p36"/>
          <p:cNvSpPr/>
          <p:nvPr/>
        </p:nvSpPr>
        <p:spPr>
          <a:xfrm>
            <a:off x="10071100" y="1982788"/>
            <a:ext cx="269875" cy="296862"/>
          </a:xfrm>
          <a:prstGeom prst="roundRect">
            <a:avLst>
              <a:gd fmla="val 16667" name="adj"/>
            </a:avLst>
          </a:prstGeom>
          <a:solidFill>
            <a:srgbClr val="2B18B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 name="Google Shape;624;p36"/>
          <p:cNvSpPr/>
          <p:nvPr/>
        </p:nvSpPr>
        <p:spPr>
          <a:xfrm>
            <a:off x="10071100" y="2427288"/>
            <a:ext cx="269875" cy="296862"/>
          </a:xfrm>
          <a:prstGeom prst="roundRect">
            <a:avLst>
              <a:gd fmla="val 16667" name="adj"/>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25" name="Google Shape;625;p36"/>
          <p:cNvSpPr/>
          <p:nvPr/>
        </p:nvSpPr>
        <p:spPr>
          <a:xfrm>
            <a:off x="10431463" y="1911350"/>
            <a:ext cx="1436687"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B18B8"/>
                </a:solidFill>
                <a:latin typeface="Calibri"/>
                <a:ea typeface="Calibri"/>
                <a:cs typeface="Calibri"/>
                <a:sym typeface="Calibri"/>
              </a:rPr>
              <a:t>wP Vaccine </a:t>
            </a:r>
            <a:endParaRPr/>
          </a:p>
        </p:txBody>
      </p:sp>
      <p:sp>
        <p:nvSpPr>
          <p:cNvPr id="626" name="Google Shape;626;p36"/>
          <p:cNvSpPr/>
          <p:nvPr/>
        </p:nvSpPr>
        <p:spPr>
          <a:xfrm>
            <a:off x="10431463" y="2376488"/>
            <a:ext cx="1373187"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aP Vaccine </a:t>
            </a:r>
            <a:endParaRPr/>
          </a:p>
        </p:txBody>
      </p:sp>
      <p:sp>
        <p:nvSpPr>
          <p:cNvPr id="627" name="Google Shape;627;p36"/>
          <p:cNvSpPr/>
          <p:nvPr/>
        </p:nvSpPr>
        <p:spPr>
          <a:xfrm>
            <a:off x="2163763" y="368300"/>
            <a:ext cx="7134225"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B050"/>
                </a:solidFill>
                <a:latin typeface="Calibri"/>
                <a:ea typeface="Calibri"/>
                <a:cs typeface="Calibri"/>
                <a:sym typeface="Calibri"/>
              </a:rPr>
              <a:t>T-Cell Secretion</a:t>
            </a:r>
            <a:endParaRPr sz="3600">
              <a:solidFill>
                <a:srgbClr val="00B050"/>
              </a:solidFill>
              <a:latin typeface="Calibri"/>
              <a:ea typeface="Calibri"/>
              <a:cs typeface="Calibri"/>
              <a:sym typeface="Calibri"/>
            </a:endParaRPr>
          </a:p>
        </p:txBody>
      </p:sp>
      <p:sp>
        <p:nvSpPr>
          <p:cNvPr id="628" name="Google Shape;628;p36"/>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Calibri"/>
                <a:ea typeface="Calibri"/>
                <a:cs typeface="Calibri"/>
                <a:sym typeface="Calibri"/>
              </a:rPr>
              <a:t>Vaccines 2020, 8, 729</a:t>
            </a:r>
            <a:endParaRPr/>
          </a:p>
        </p:txBody>
      </p:sp>
      <p:sp>
        <p:nvSpPr>
          <p:cNvPr id="629" name="Google Shape;629;p36"/>
          <p:cNvSpPr/>
          <p:nvPr/>
        </p:nvSpPr>
        <p:spPr>
          <a:xfrm>
            <a:off x="1154113" y="1841500"/>
            <a:ext cx="1727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B18B8"/>
                </a:solidFill>
                <a:latin typeface="Calibri"/>
                <a:ea typeface="Calibri"/>
                <a:cs typeface="Calibri"/>
                <a:sym typeface="Calibri"/>
              </a:rPr>
              <a:t>↑ wP Vaccine </a:t>
            </a:r>
            <a:endParaRPr/>
          </a:p>
        </p:txBody>
      </p:sp>
      <p:sp>
        <p:nvSpPr>
          <p:cNvPr id="630" name="Google Shape;630;p36"/>
          <p:cNvSpPr/>
          <p:nvPr/>
        </p:nvSpPr>
        <p:spPr>
          <a:xfrm>
            <a:off x="4752975" y="1841500"/>
            <a:ext cx="1727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B18B8"/>
                </a:solidFill>
                <a:latin typeface="Calibri"/>
                <a:ea typeface="Calibri"/>
                <a:cs typeface="Calibri"/>
                <a:sym typeface="Calibri"/>
              </a:rPr>
              <a:t>↓ wP Vaccine </a:t>
            </a:r>
            <a:endParaRPr/>
          </a:p>
        </p:txBody>
      </p:sp>
      <p:sp>
        <p:nvSpPr>
          <p:cNvPr id="631" name="Google Shape;631;p36"/>
          <p:cNvSpPr/>
          <p:nvPr/>
        </p:nvSpPr>
        <p:spPr>
          <a:xfrm>
            <a:off x="8167688" y="1841500"/>
            <a:ext cx="1727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B18B8"/>
                </a:solidFill>
                <a:latin typeface="Calibri"/>
                <a:ea typeface="Calibri"/>
                <a:cs typeface="Calibri"/>
                <a:sym typeface="Calibri"/>
              </a:rPr>
              <a:t>↑ wP Vaccine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5" name="Shape 635"/>
        <p:cNvGrpSpPr/>
        <p:nvPr/>
      </p:nvGrpSpPr>
      <p:grpSpPr>
        <a:xfrm>
          <a:off x="0" y="0"/>
          <a:ext cx="0" cy="0"/>
          <a:chOff x="0" y="0"/>
          <a:chExt cx="0" cy="0"/>
        </a:xfrm>
      </p:grpSpPr>
      <p:sp>
        <p:nvSpPr>
          <p:cNvPr id="636" name="Google Shape;636;p37"/>
          <p:cNvSpPr/>
          <p:nvPr/>
        </p:nvSpPr>
        <p:spPr>
          <a:xfrm>
            <a:off x="1015879" y="5944262"/>
            <a:ext cx="11029950" cy="8318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2060"/>
                </a:solidFill>
                <a:latin typeface="Calibri"/>
                <a:ea typeface="Calibri"/>
                <a:cs typeface="Calibri"/>
                <a:sym typeface="Calibri"/>
              </a:rPr>
              <a:t>Priming with wP Vaccine Increase the Pertussis Specific </a:t>
            </a:r>
            <a:r>
              <a:rPr b="1" lang="en-US" sz="2400">
                <a:solidFill>
                  <a:srgbClr val="C00000"/>
                </a:solidFill>
                <a:latin typeface="Calibri"/>
                <a:ea typeface="Calibri"/>
                <a:cs typeface="Calibri"/>
                <a:sym typeface="Calibri"/>
              </a:rPr>
              <a:t>Circulating Memory B Cell </a:t>
            </a:r>
            <a:r>
              <a:rPr b="1" lang="en-US" sz="2400">
                <a:solidFill>
                  <a:srgbClr val="002060"/>
                </a:solidFill>
                <a:latin typeface="Calibri"/>
                <a:ea typeface="Calibri"/>
                <a:cs typeface="Calibri"/>
                <a:sym typeface="Calibri"/>
              </a:rPr>
              <a:t>and Bone Marrow Localized Long Lived </a:t>
            </a:r>
            <a:r>
              <a:rPr b="1" lang="en-US" sz="2400">
                <a:solidFill>
                  <a:srgbClr val="C00000"/>
                </a:solidFill>
                <a:latin typeface="Calibri"/>
                <a:ea typeface="Calibri"/>
                <a:cs typeface="Calibri"/>
                <a:sym typeface="Calibri"/>
              </a:rPr>
              <a:t>Plasma Cell Populations </a:t>
            </a:r>
            <a:r>
              <a:rPr b="1" lang="en-US" sz="2400">
                <a:solidFill>
                  <a:srgbClr val="002060"/>
                </a:solidFill>
                <a:latin typeface="Calibri"/>
                <a:ea typeface="Calibri"/>
                <a:cs typeface="Calibri"/>
                <a:sym typeface="Calibri"/>
              </a:rPr>
              <a:t>Compared to aP Vaccine</a:t>
            </a:r>
            <a:endParaRPr/>
          </a:p>
        </p:txBody>
      </p:sp>
      <p:sp>
        <p:nvSpPr>
          <p:cNvPr id="637" name="Google Shape;637;p37"/>
          <p:cNvSpPr/>
          <p:nvPr/>
        </p:nvSpPr>
        <p:spPr>
          <a:xfrm>
            <a:off x="4309138" y="1097008"/>
            <a:ext cx="264830" cy="295275"/>
          </a:xfrm>
          <a:prstGeom prst="roundRect">
            <a:avLst>
              <a:gd fmla="val 16667" name="adj"/>
            </a:avLst>
          </a:prstGeom>
          <a:solidFill>
            <a:srgbClr val="2B18B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37"/>
          <p:cNvSpPr/>
          <p:nvPr/>
        </p:nvSpPr>
        <p:spPr>
          <a:xfrm>
            <a:off x="4309138" y="1541508"/>
            <a:ext cx="264830" cy="295275"/>
          </a:xfrm>
          <a:prstGeom prst="roundRect">
            <a:avLst>
              <a:gd fmla="val 16667" name="adj"/>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39" name="Google Shape;639;p37"/>
          <p:cNvSpPr/>
          <p:nvPr/>
        </p:nvSpPr>
        <p:spPr>
          <a:xfrm>
            <a:off x="4671087" y="1025570"/>
            <a:ext cx="1401586"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B18B8"/>
                </a:solidFill>
                <a:latin typeface="Calibri"/>
                <a:ea typeface="Calibri"/>
                <a:cs typeface="Calibri"/>
                <a:sym typeface="Calibri"/>
              </a:rPr>
              <a:t>wP Vaccine </a:t>
            </a:r>
            <a:endParaRPr/>
          </a:p>
        </p:txBody>
      </p:sp>
      <p:sp>
        <p:nvSpPr>
          <p:cNvPr id="640" name="Google Shape;640;p37"/>
          <p:cNvSpPr/>
          <p:nvPr/>
        </p:nvSpPr>
        <p:spPr>
          <a:xfrm>
            <a:off x="4671087" y="1489120"/>
            <a:ext cx="1338088"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aP Vaccine </a:t>
            </a:r>
            <a:endParaRPr/>
          </a:p>
        </p:txBody>
      </p:sp>
      <p:sp>
        <p:nvSpPr>
          <p:cNvPr id="641" name="Google Shape;641;p37"/>
          <p:cNvSpPr/>
          <p:nvPr/>
        </p:nvSpPr>
        <p:spPr>
          <a:xfrm>
            <a:off x="11874125" y="260038"/>
            <a:ext cx="6227700" cy="107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00B050"/>
                </a:solidFill>
                <a:latin typeface="Calibri"/>
                <a:ea typeface="Calibri"/>
                <a:cs typeface="Calibri"/>
                <a:sym typeface="Calibri"/>
              </a:rPr>
              <a:t>B-Cell (Memory &amp; Plasma) Responses</a:t>
            </a:r>
            <a:endParaRPr sz="3200">
              <a:solidFill>
                <a:srgbClr val="00B050"/>
              </a:solidFill>
              <a:latin typeface="Calibri"/>
              <a:ea typeface="Calibri"/>
              <a:cs typeface="Calibri"/>
              <a:sym typeface="Calibri"/>
            </a:endParaRPr>
          </a:p>
        </p:txBody>
      </p:sp>
      <p:pic>
        <p:nvPicPr>
          <p:cNvPr id="642" name="Google Shape;642;p37"/>
          <p:cNvPicPr preferRelativeResize="0"/>
          <p:nvPr/>
        </p:nvPicPr>
        <p:blipFill rotWithShape="1">
          <a:blip r:embed="rId3">
            <a:alphaModFix/>
          </a:blip>
          <a:srcRect b="19983" l="26408" r="29436" t="22897"/>
          <a:stretch/>
        </p:blipFill>
        <p:spPr>
          <a:xfrm>
            <a:off x="244475" y="352756"/>
            <a:ext cx="4044950" cy="2941638"/>
          </a:xfrm>
          <a:prstGeom prst="rect">
            <a:avLst/>
          </a:prstGeom>
          <a:noFill/>
          <a:ln>
            <a:noFill/>
          </a:ln>
        </p:spPr>
      </p:pic>
      <p:pic>
        <p:nvPicPr>
          <p:cNvPr id="643" name="Google Shape;643;p37"/>
          <p:cNvPicPr preferRelativeResize="0"/>
          <p:nvPr/>
        </p:nvPicPr>
        <p:blipFill rotWithShape="1">
          <a:blip r:embed="rId4">
            <a:alphaModFix/>
          </a:blip>
          <a:srcRect b="32384" l="23029" r="17606" t="30225"/>
          <a:stretch/>
        </p:blipFill>
        <p:spPr>
          <a:xfrm>
            <a:off x="454025" y="3456981"/>
            <a:ext cx="7237413" cy="2562225"/>
          </a:xfrm>
          <a:prstGeom prst="rect">
            <a:avLst/>
          </a:prstGeom>
          <a:noFill/>
          <a:ln>
            <a:noFill/>
          </a:ln>
        </p:spPr>
      </p:pic>
      <p:sp>
        <p:nvSpPr>
          <p:cNvPr id="644" name="Google Shape;644;p37"/>
          <p:cNvSpPr/>
          <p:nvPr/>
        </p:nvSpPr>
        <p:spPr>
          <a:xfrm>
            <a:off x="4207537" y="1862183"/>
            <a:ext cx="7342450" cy="11080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Courier New"/>
              <a:buChar char="o"/>
            </a:pPr>
            <a:r>
              <a:rPr b="1" lang="en-US" sz="2200">
                <a:solidFill>
                  <a:schemeClr val="dk1"/>
                </a:solidFill>
                <a:latin typeface="Calibri"/>
                <a:ea typeface="Calibri"/>
                <a:cs typeface="Calibri"/>
                <a:sym typeface="Calibri"/>
              </a:rPr>
              <a:t>Compared with aP vaccine, priming with wP vaccine leads to an 2.67-, 3.52- and 2.53-fold  increased B cell response on day 196, 468 and 609, respectively..</a:t>
            </a:r>
            <a:endParaRPr/>
          </a:p>
        </p:txBody>
      </p:sp>
      <p:sp>
        <p:nvSpPr>
          <p:cNvPr id="645" name="Google Shape;645;p37"/>
          <p:cNvSpPr/>
          <p:nvPr/>
        </p:nvSpPr>
        <p:spPr>
          <a:xfrm>
            <a:off x="1012825" y="614054"/>
            <a:ext cx="10937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2.67-fold </a:t>
            </a:r>
            <a:endParaRPr sz="1800">
              <a:solidFill>
                <a:schemeClr val="dk1"/>
              </a:solidFill>
              <a:latin typeface="Calibri"/>
              <a:ea typeface="Calibri"/>
              <a:cs typeface="Calibri"/>
              <a:sym typeface="Calibri"/>
            </a:endParaRPr>
          </a:p>
        </p:txBody>
      </p:sp>
      <p:sp>
        <p:nvSpPr>
          <p:cNvPr id="646" name="Google Shape;646;p37"/>
          <p:cNvSpPr/>
          <p:nvPr/>
        </p:nvSpPr>
        <p:spPr>
          <a:xfrm>
            <a:off x="1885950" y="1255713"/>
            <a:ext cx="109378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3.52-fold </a:t>
            </a:r>
            <a:endParaRPr sz="1800">
              <a:solidFill>
                <a:schemeClr val="dk1"/>
              </a:solidFill>
              <a:latin typeface="Calibri"/>
              <a:ea typeface="Calibri"/>
              <a:cs typeface="Calibri"/>
              <a:sym typeface="Calibri"/>
            </a:endParaRPr>
          </a:p>
        </p:txBody>
      </p:sp>
      <p:sp>
        <p:nvSpPr>
          <p:cNvPr id="647" name="Google Shape;647;p37"/>
          <p:cNvSpPr/>
          <p:nvPr/>
        </p:nvSpPr>
        <p:spPr>
          <a:xfrm>
            <a:off x="2979738" y="1395413"/>
            <a:ext cx="10937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2.53-fold </a:t>
            </a:r>
            <a:endParaRPr sz="1800">
              <a:solidFill>
                <a:schemeClr val="dk1"/>
              </a:solidFill>
              <a:latin typeface="Calibri"/>
              <a:ea typeface="Calibri"/>
              <a:cs typeface="Calibri"/>
              <a:sym typeface="Calibri"/>
            </a:endParaRPr>
          </a:p>
        </p:txBody>
      </p:sp>
      <p:sp>
        <p:nvSpPr>
          <p:cNvPr id="648" name="Google Shape;648;p37"/>
          <p:cNvSpPr/>
          <p:nvPr/>
        </p:nvSpPr>
        <p:spPr>
          <a:xfrm>
            <a:off x="1265238" y="185452"/>
            <a:ext cx="25717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4F8A"/>
                </a:solidFill>
                <a:latin typeface="Calibri"/>
                <a:ea typeface="Calibri"/>
                <a:cs typeface="Calibri"/>
                <a:sym typeface="Calibri"/>
              </a:rPr>
              <a:t>B-Cell Memory Response</a:t>
            </a:r>
            <a:endParaRPr sz="1800" u="sng">
              <a:solidFill>
                <a:srgbClr val="004F8A"/>
              </a:solidFill>
              <a:latin typeface="Calibri"/>
              <a:ea typeface="Calibri"/>
              <a:cs typeface="Calibri"/>
              <a:sym typeface="Calibri"/>
            </a:endParaRPr>
          </a:p>
        </p:txBody>
      </p:sp>
      <p:sp>
        <p:nvSpPr>
          <p:cNvPr id="649" name="Google Shape;649;p37"/>
          <p:cNvSpPr/>
          <p:nvPr/>
        </p:nvSpPr>
        <p:spPr>
          <a:xfrm>
            <a:off x="2868613" y="3294394"/>
            <a:ext cx="2840037"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4F8A"/>
                </a:solidFill>
                <a:latin typeface="Calibri"/>
                <a:ea typeface="Calibri"/>
                <a:cs typeface="Calibri"/>
                <a:sym typeface="Calibri"/>
              </a:rPr>
              <a:t>B-Cell Plasma Cell Response</a:t>
            </a:r>
            <a:endParaRPr sz="1800" u="sng">
              <a:solidFill>
                <a:srgbClr val="004F8A"/>
              </a:solidFill>
              <a:latin typeface="Calibri"/>
              <a:ea typeface="Calibri"/>
              <a:cs typeface="Calibri"/>
              <a:sym typeface="Calibri"/>
            </a:endParaRPr>
          </a:p>
        </p:txBody>
      </p:sp>
      <p:sp>
        <p:nvSpPr>
          <p:cNvPr id="650" name="Google Shape;650;p37"/>
          <p:cNvSpPr/>
          <p:nvPr/>
        </p:nvSpPr>
        <p:spPr>
          <a:xfrm>
            <a:off x="6833262" y="3341733"/>
            <a:ext cx="5149472" cy="11080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Courier New"/>
              <a:buChar char="o"/>
            </a:pPr>
            <a:r>
              <a:rPr b="1" lang="en-US" sz="2200">
                <a:solidFill>
                  <a:schemeClr val="dk1"/>
                </a:solidFill>
                <a:latin typeface="Calibri"/>
                <a:ea typeface="Calibri"/>
                <a:cs typeface="Calibri"/>
                <a:sym typeface="Calibri"/>
              </a:rPr>
              <a:t>Long lived Plasma Cell on day 609, was 11.4 and 3.6 for wP/aP and aP/aP, respectively.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4" name="Shape 654"/>
        <p:cNvGrpSpPr/>
        <p:nvPr/>
      </p:nvGrpSpPr>
      <p:grpSpPr>
        <a:xfrm>
          <a:off x="0" y="0"/>
          <a:ext cx="0" cy="0"/>
          <a:chOff x="0" y="0"/>
          <a:chExt cx="0" cy="0"/>
        </a:xfrm>
      </p:grpSpPr>
      <p:sp>
        <p:nvSpPr>
          <p:cNvPr id="655" name="Google Shape;655;p38"/>
          <p:cNvSpPr/>
          <p:nvPr/>
        </p:nvSpPr>
        <p:spPr>
          <a:xfrm>
            <a:off x="3908425" y="1389063"/>
            <a:ext cx="7107238"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2060"/>
                </a:solidFill>
                <a:latin typeface="Calibri"/>
                <a:ea typeface="Calibri"/>
                <a:cs typeface="Calibri"/>
                <a:sym typeface="Calibri"/>
              </a:rPr>
              <a:t>Higher Anti-PT IgG Response Sustained in wP-Primed Baboons Compared to aP-Primed for 14 Months Following Boost</a:t>
            </a:r>
            <a:endParaRPr/>
          </a:p>
        </p:txBody>
      </p:sp>
      <p:sp>
        <p:nvSpPr>
          <p:cNvPr id="656" name="Google Shape;656;p38"/>
          <p:cNvSpPr/>
          <p:nvPr/>
        </p:nvSpPr>
        <p:spPr>
          <a:xfrm>
            <a:off x="2330450" y="149225"/>
            <a:ext cx="7135813"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B050"/>
                </a:solidFill>
                <a:latin typeface="Calibri"/>
                <a:ea typeface="Calibri"/>
                <a:cs typeface="Calibri"/>
                <a:sym typeface="Calibri"/>
              </a:rPr>
              <a:t>Anti-PT &amp; SBA Responses</a:t>
            </a:r>
            <a:endParaRPr sz="3600">
              <a:solidFill>
                <a:srgbClr val="00B050"/>
              </a:solidFill>
              <a:latin typeface="Calibri"/>
              <a:ea typeface="Calibri"/>
              <a:cs typeface="Calibri"/>
              <a:sym typeface="Calibri"/>
            </a:endParaRPr>
          </a:p>
        </p:txBody>
      </p:sp>
      <p:pic>
        <p:nvPicPr>
          <p:cNvPr id="657" name="Google Shape;657;p38"/>
          <p:cNvPicPr preferRelativeResize="0"/>
          <p:nvPr/>
        </p:nvPicPr>
        <p:blipFill rotWithShape="1">
          <a:blip r:embed="rId3">
            <a:alphaModFix/>
          </a:blip>
          <a:srcRect b="18107" l="21445" r="26163" t="14067"/>
          <a:stretch/>
        </p:blipFill>
        <p:spPr>
          <a:xfrm>
            <a:off x="153988" y="722313"/>
            <a:ext cx="3754437" cy="2732087"/>
          </a:xfrm>
          <a:prstGeom prst="rect">
            <a:avLst/>
          </a:prstGeom>
          <a:noFill/>
          <a:ln>
            <a:noFill/>
          </a:ln>
        </p:spPr>
      </p:pic>
      <p:pic>
        <p:nvPicPr>
          <p:cNvPr id="658" name="Google Shape;658;p38"/>
          <p:cNvPicPr preferRelativeResize="0"/>
          <p:nvPr/>
        </p:nvPicPr>
        <p:blipFill rotWithShape="1">
          <a:blip r:embed="rId4">
            <a:alphaModFix/>
          </a:blip>
          <a:srcRect b="13221" l="24927" r="18556" t="16135"/>
          <a:stretch/>
        </p:blipFill>
        <p:spPr>
          <a:xfrm>
            <a:off x="8126413" y="2276475"/>
            <a:ext cx="3927475" cy="2760663"/>
          </a:xfrm>
          <a:prstGeom prst="rect">
            <a:avLst/>
          </a:prstGeom>
          <a:noFill/>
          <a:ln>
            <a:noFill/>
          </a:ln>
        </p:spPr>
      </p:pic>
      <p:sp>
        <p:nvSpPr>
          <p:cNvPr id="659" name="Google Shape;659;p38"/>
          <p:cNvSpPr/>
          <p:nvPr/>
        </p:nvSpPr>
        <p:spPr>
          <a:xfrm>
            <a:off x="2330450" y="3508375"/>
            <a:ext cx="5976938"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2060"/>
                </a:solidFill>
                <a:latin typeface="Calibri"/>
                <a:ea typeface="Calibri"/>
                <a:cs typeface="Calibri"/>
                <a:sym typeface="Calibri"/>
              </a:rPr>
              <a:t>Priming with wP vaccine leads to elevated anti-PT neutralizing antibody titers</a:t>
            </a:r>
            <a:endParaRPr/>
          </a:p>
        </p:txBody>
      </p:sp>
      <p:pic>
        <p:nvPicPr>
          <p:cNvPr id="660" name="Google Shape;660;p38"/>
          <p:cNvPicPr preferRelativeResize="0"/>
          <p:nvPr/>
        </p:nvPicPr>
        <p:blipFill rotWithShape="1">
          <a:blip r:embed="rId5">
            <a:alphaModFix/>
          </a:blip>
          <a:srcRect b="11156" l="24824" r="21619" t="17073"/>
          <a:stretch/>
        </p:blipFill>
        <p:spPr>
          <a:xfrm>
            <a:off x="125413" y="3948113"/>
            <a:ext cx="3765550" cy="2836862"/>
          </a:xfrm>
          <a:prstGeom prst="rect">
            <a:avLst/>
          </a:prstGeom>
          <a:noFill/>
          <a:ln>
            <a:noFill/>
          </a:ln>
        </p:spPr>
      </p:pic>
      <p:sp>
        <p:nvSpPr>
          <p:cNvPr id="661" name="Google Shape;661;p38"/>
          <p:cNvSpPr/>
          <p:nvPr/>
        </p:nvSpPr>
        <p:spPr>
          <a:xfrm>
            <a:off x="4343400" y="5387975"/>
            <a:ext cx="7572375"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Calibri"/>
                <a:ea typeface="Calibri"/>
                <a:cs typeface="Calibri"/>
                <a:sym typeface="Calibri"/>
              </a:rPr>
              <a:t>Priming with wP vaccine leads to higher Serum Bactericidal Activity (SBA)</a:t>
            </a:r>
            <a:endParaRPr/>
          </a:p>
        </p:txBody>
      </p:sp>
      <p:sp>
        <p:nvSpPr>
          <p:cNvPr id="662" name="Google Shape;662;p38"/>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Calibri"/>
                <a:ea typeface="Calibri"/>
                <a:cs typeface="Calibri"/>
                <a:sym typeface="Calibri"/>
              </a:rPr>
              <a:t>Vaccines 2020, 8, 729</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6" name="Shape 666"/>
        <p:cNvGrpSpPr/>
        <p:nvPr/>
      </p:nvGrpSpPr>
      <p:grpSpPr>
        <a:xfrm>
          <a:off x="0" y="0"/>
          <a:ext cx="0" cy="0"/>
          <a:chOff x="0" y="0"/>
          <a:chExt cx="0" cy="0"/>
        </a:xfrm>
      </p:grpSpPr>
      <p:sp>
        <p:nvSpPr>
          <p:cNvPr id="667" name="Google Shape;667;p39"/>
          <p:cNvSpPr/>
          <p:nvPr/>
        </p:nvSpPr>
        <p:spPr>
          <a:xfrm>
            <a:off x="668739" y="1507910"/>
            <a:ext cx="10877267"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Priming with a </a:t>
            </a:r>
            <a:r>
              <a:rPr b="1" lang="en-US" sz="2000">
                <a:solidFill>
                  <a:schemeClr val="dk1"/>
                </a:solidFill>
                <a:latin typeface="Calibri"/>
                <a:ea typeface="Calibri"/>
                <a:cs typeface="Calibri"/>
                <a:sym typeface="Calibri"/>
              </a:rPr>
              <a:t>wP vaccine elicited a more Th17-biased response </a:t>
            </a:r>
            <a:r>
              <a:rPr lang="en-US" sz="2000">
                <a:solidFill>
                  <a:schemeClr val="dk1"/>
                </a:solidFill>
                <a:latin typeface="Calibri"/>
                <a:ea typeface="Calibri"/>
                <a:cs typeface="Calibri"/>
                <a:sym typeface="Calibri"/>
              </a:rPr>
              <a:t>than priming with aP, whereas priming with an </a:t>
            </a:r>
            <a:r>
              <a:rPr b="1" lang="en-US" sz="2000">
                <a:solidFill>
                  <a:schemeClr val="dk1"/>
                </a:solidFill>
                <a:latin typeface="Calibri"/>
                <a:ea typeface="Calibri"/>
                <a:cs typeface="Calibri"/>
                <a:sym typeface="Calibri"/>
              </a:rPr>
              <a:t>aP vaccine led to a more Th2-biased response </a:t>
            </a:r>
            <a:r>
              <a:rPr lang="en-US" sz="2000">
                <a:solidFill>
                  <a:schemeClr val="dk1"/>
                </a:solidFill>
                <a:latin typeface="Calibri"/>
                <a:ea typeface="Calibri"/>
                <a:cs typeface="Calibri"/>
                <a:sym typeface="Calibri"/>
              </a:rPr>
              <a:t>than priming with wP.</a:t>
            </a:r>
            <a:endParaRPr/>
          </a:p>
          <a:p>
            <a:pPr indent="-158750" lvl="0" marL="285750" marR="0" rtl="0" algn="l">
              <a:spcBef>
                <a:spcPts val="0"/>
              </a:spcBef>
              <a:spcAft>
                <a:spcPts val="0"/>
              </a:spcAft>
              <a:buClr>
                <a:schemeClr val="dk1"/>
              </a:buClr>
              <a:buSzPts val="2000"/>
              <a:buFont typeface="Courier New"/>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Compared to aP, animals primed with a </a:t>
            </a:r>
            <a:r>
              <a:rPr b="1" lang="en-US" sz="2000">
                <a:solidFill>
                  <a:schemeClr val="dk1"/>
                </a:solidFill>
                <a:latin typeface="Calibri"/>
                <a:ea typeface="Calibri"/>
                <a:cs typeface="Calibri"/>
                <a:sym typeface="Calibri"/>
              </a:rPr>
              <a:t>wP vaccine exhibited greater numbers of pertussis specific memory B cells</a:t>
            </a:r>
            <a:r>
              <a:rPr lang="en-US" sz="2000">
                <a:solidFill>
                  <a:schemeClr val="dk1"/>
                </a:solidFill>
                <a:latin typeface="Calibri"/>
                <a:ea typeface="Calibri"/>
                <a:cs typeface="Calibri"/>
                <a:sym typeface="Calibri"/>
              </a:rPr>
              <a:t>. </a:t>
            </a:r>
            <a:endParaRPr/>
          </a:p>
          <a:p>
            <a:pPr indent="-158750" lvl="0" marL="285750" marR="0" rtl="0" algn="l">
              <a:spcBef>
                <a:spcPts val="0"/>
              </a:spcBef>
              <a:spcAft>
                <a:spcPts val="0"/>
              </a:spcAft>
              <a:buClr>
                <a:schemeClr val="dk1"/>
              </a:buClr>
              <a:buSzPts val="2000"/>
              <a:buFont typeface="Courier New"/>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aP and wP vaccine priming initially elicited similar levels of anti-pertussis toxin antibody, </a:t>
            </a:r>
            <a:r>
              <a:rPr b="1" lang="en-US" sz="2000">
                <a:solidFill>
                  <a:schemeClr val="dk1"/>
                </a:solidFill>
                <a:latin typeface="Calibri"/>
                <a:ea typeface="Calibri"/>
                <a:cs typeface="Calibri"/>
                <a:sym typeface="Calibri"/>
              </a:rPr>
              <a:t>titers declined more rapidly in aP vaccine</a:t>
            </a:r>
            <a:r>
              <a:rPr lang="en-US" sz="2000">
                <a:solidFill>
                  <a:schemeClr val="dk1"/>
                </a:solidFill>
                <a:latin typeface="Calibri"/>
                <a:ea typeface="Calibri"/>
                <a:cs typeface="Calibri"/>
                <a:sym typeface="Calibri"/>
              </a:rPr>
              <a:t> primed animals leading to a </a:t>
            </a:r>
            <a:r>
              <a:rPr b="1" lang="en-US" sz="2000">
                <a:solidFill>
                  <a:schemeClr val="dk1"/>
                </a:solidFill>
                <a:latin typeface="Calibri"/>
                <a:ea typeface="Calibri"/>
                <a:cs typeface="Calibri"/>
                <a:sym typeface="Calibri"/>
              </a:rPr>
              <a:t>4-fold difference</a:t>
            </a:r>
            <a:r>
              <a:rPr lang="en-US" sz="2000">
                <a:solidFill>
                  <a:schemeClr val="dk1"/>
                </a:solidFill>
                <a:latin typeface="Calibri"/>
                <a:ea typeface="Calibri"/>
                <a:cs typeface="Calibri"/>
                <a:sym typeface="Calibri"/>
              </a:rPr>
              <a:t>.</a:t>
            </a:r>
            <a:endParaRPr/>
          </a:p>
          <a:p>
            <a:pPr indent="-158750" lvl="0" marL="285750" marR="0" rtl="0" algn="l">
              <a:spcBef>
                <a:spcPts val="0"/>
              </a:spcBef>
              <a:spcAft>
                <a:spcPts val="0"/>
              </a:spcAft>
              <a:buClr>
                <a:schemeClr val="dk1"/>
              </a:buClr>
              <a:buSzPts val="2000"/>
              <a:buFont typeface="Courier New"/>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Both wP and aP vaccine immunization could induce </a:t>
            </a:r>
            <a:r>
              <a:rPr b="1" lang="en-US" sz="2000">
                <a:solidFill>
                  <a:schemeClr val="dk1"/>
                </a:solidFill>
                <a:latin typeface="Calibri"/>
                <a:ea typeface="Calibri"/>
                <a:cs typeface="Calibri"/>
                <a:sym typeface="Calibri"/>
              </a:rPr>
              <a:t>serum bactericidal activity (SBA</a:t>
            </a:r>
            <a:r>
              <a:rPr lang="en-US" sz="2000">
                <a:solidFill>
                  <a:schemeClr val="dk1"/>
                </a:solidFill>
                <a:latin typeface="Calibri"/>
                <a:ea typeface="Calibri"/>
                <a:cs typeface="Calibri"/>
                <a:sym typeface="Calibri"/>
              </a:rPr>
              <a:t>); however, only one wP vaccine immunization was required to elicit SBA while multiple aP vaccine immunizations were required to </a:t>
            </a:r>
            <a:r>
              <a:rPr b="1" lang="en-US" sz="2000">
                <a:solidFill>
                  <a:schemeClr val="dk1"/>
                </a:solidFill>
                <a:latin typeface="Calibri"/>
                <a:ea typeface="Calibri"/>
                <a:cs typeface="Calibri"/>
                <a:sym typeface="Calibri"/>
              </a:rPr>
              <a:t>elicit lower, less durable SBA titers</a:t>
            </a: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400">
                <a:solidFill>
                  <a:srgbClr val="C00000"/>
                </a:solidFill>
                <a:latin typeface="Calibri"/>
                <a:ea typeface="Calibri"/>
                <a:cs typeface="Calibri"/>
                <a:sym typeface="Calibri"/>
              </a:rPr>
              <a:t>aP &amp; wP vaccine elicits distinct cellular and humoral immune responses that persist after aP vaccine boosting</a:t>
            </a:r>
            <a:endParaRPr/>
          </a:p>
        </p:txBody>
      </p:sp>
      <p:sp>
        <p:nvSpPr>
          <p:cNvPr id="668" name="Google Shape;668;p39"/>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Calibri"/>
                <a:ea typeface="Calibri"/>
                <a:cs typeface="Calibri"/>
                <a:sym typeface="Calibri"/>
              </a:rPr>
              <a:t>Vaccines 2020, 8, 729</a:t>
            </a:r>
            <a:endParaRPr/>
          </a:p>
        </p:txBody>
      </p:sp>
      <p:sp>
        <p:nvSpPr>
          <p:cNvPr id="669" name="Google Shape;669;p39"/>
          <p:cNvSpPr/>
          <p:nvPr/>
        </p:nvSpPr>
        <p:spPr>
          <a:xfrm>
            <a:off x="3862315" y="246571"/>
            <a:ext cx="3200792"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4000">
                <a:solidFill>
                  <a:srgbClr val="7030A0"/>
                </a:solidFill>
                <a:latin typeface="Calibri"/>
                <a:ea typeface="Calibri"/>
                <a:cs typeface="Calibri"/>
                <a:sym typeface="Calibri"/>
              </a:rPr>
              <a:t>Conclusion</a:t>
            </a:r>
            <a:endParaRPr sz="4000">
              <a:solidFill>
                <a:srgbClr val="7030A0"/>
              </a:solidFill>
              <a:latin typeface="Calibri"/>
              <a:ea typeface="Calibri"/>
              <a:cs typeface="Calibri"/>
              <a:sym typeface="Calibri"/>
            </a:endParaRPr>
          </a:p>
        </p:txBody>
      </p:sp>
      <p:sp>
        <p:nvSpPr>
          <p:cNvPr id="670" name="Google Shape;670;p39"/>
          <p:cNvSpPr/>
          <p:nvPr/>
        </p:nvSpPr>
        <p:spPr>
          <a:xfrm>
            <a:off x="436728" y="1333394"/>
            <a:ext cx="11382231" cy="5150346"/>
          </a:xfrm>
          <a:prstGeom prst="rect">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sp>
        <p:nvSpPr>
          <p:cNvPr id="166" name="Google Shape;166;p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7" name="Google Shape;167;p4"/>
          <p:cNvPicPr preferRelativeResize="0"/>
          <p:nvPr/>
        </p:nvPicPr>
        <p:blipFill rotWithShape="1">
          <a:blip r:embed="rId3">
            <a:alphaModFix/>
          </a:blip>
          <a:srcRect b="4695" l="4702" r="15718" t="12663"/>
          <a:stretch/>
        </p:blipFill>
        <p:spPr>
          <a:xfrm>
            <a:off x="6553431" y="1200632"/>
            <a:ext cx="4924464" cy="2800952"/>
          </a:xfrm>
          <a:prstGeom prst="rect">
            <a:avLst/>
          </a:prstGeom>
          <a:noFill/>
          <a:ln>
            <a:noFill/>
          </a:ln>
        </p:spPr>
      </p:pic>
      <p:sp>
        <p:nvSpPr>
          <p:cNvPr id="168" name="Google Shape;168;p4"/>
          <p:cNvSpPr txBox="1"/>
          <p:nvPr/>
        </p:nvSpPr>
        <p:spPr>
          <a:xfrm>
            <a:off x="589083" y="447096"/>
            <a:ext cx="10515600" cy="53602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5892"/>
              </a:buClr>
              <a:buSzPts val="4400"/>
              <a:buFont typeface="Calibri"/>
              <a:buNone/>
            </a:pPr>
            <a:r>
              <a:rPr b="1" i="0" lang="en-US" sz="4400" u="none" cap="none" strike="noStrike">
                <a:solidFill>
                  <a:srgbClr val="005892"/>
                </a:solidFill>
                <a:latin typeface="Calibri"/>
                <a:ea typeface="Calibri"/>
                <a:cs typeface="Calibri"/>
                <a:sym typeface="Calibri"/>
              </a:rPr>
              <a:t>Pertussis Burden: Global</a:t>
            </a:r>
            <a:endParaRPr/>
          </a:p>
        </p:txBody>
      </p:sp>
      <p:pic>
        <p:nvPicPr>
          <p:cNvPr id="169" name="Google Shape;169;p4"/>
          <p:cNvPicPr preferRelativeResize="0"/>
          <p:nvPr/>
        </p:nvPicPr>
        <p:blipFill rotWithShape="1">
          <a:blip r:embed="rId4">
            <a:alphaModFix/>
          </a:blip>
          <a:srcRect b="5824" l="2842" r="4551" t="25403"/>
          <a:stretch/>
        </p:blipFill>
        <p:spPr>
          <a:xfrm>
            <a:off x="68054" y="3309370"/>
            <a:ext cx="7529495" cy="3145314"/>
          </a:xfrm>
          <a:prstGeom prst="rect">
            <a:avLst/>
          </a:prstGeom>
          <a:noFill/>
          <a:ln>
            <a:noFill/>
          </a:ln>
        </p:spPr>
      </p:pic>
      <p:sp>
        <p:nvSpPr>
          <p:cNvPr id="170" name="Google Shape;170;p4"/>
          <p:cNvSpPr/>
          <p:nvPr/>
        </p:nvSpPr>
        <p:spPr>
          <a:xfrm>
            <a:off x="9015663" y="6348806"/>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Source: WHO Immunization Data portal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World Health Organization, WHO, 2024,</a:t>
            </a:r>
            <a:endParaRPr/>
          </a:p>
        </p:txBody>
      </p:sp>
      <p:sp>
        <p:nvSpPr>
          <p:cNvPr id="171" name="Google Shape;171;p4"/>
          <p:cNvSpPr/>
          <p:nvPr/>
        </p:nvSpPr>
        <p:spPr>
          <a:xfrm>
            <a:off x="6553431" y="3436020"/>
            <a:ext cx="1203108" cy="2185134"/>
          </a:xfrm>
          <a:prstGeom prst="donut">
            <a:avLst>
              <a:gd fmla="val 7759" name="adj"/>
            </a:avLst>
          </a:prstGeom>
          <a:solidFill>
            <a:srgbClr val="00B05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4"/>
          <p:cNvSpPr/>
          <p:nvPr/>
        </p:nvSpPr>
        <p:spPr>
          <a:xfrm rot="10800000">
            <a:off x="8046720" y="4556494"/>
            <a:ext cx="687279" cy="943275"/>
          </a:xfrm>
          <a:prstGeom prst="down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5" name="Shape 675"/>
        <p:cNvGrpSpPr/>
        <p:nvPr/>
      </p:nvGrpSpPr>
      <p:grpSpPr>
        <a:xfrm>
          <a:off x="0" y="0"/>
          <a:ext cx="0" cy="0"/>
          <a:chOff x="0" y="0"/>
          <a:chExt cx="0" cy="0"/>
        </a:xfrm>
      </p:grpSpPr>
      <p:sp>
        <p:nvSpPr>
          <p:cNvPr id="676" name="Google Shape;676;p40"/>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677" name="Google Shape;677;p40"/>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900"/>
              <a:buFont typeface="Avenir"/>
              <a:buNone/>
            </a:pPr>
            <a:r>
              <a:rPr b="0" i="0" lang="en-US" sz="900" u="none" cap="none" strike="noStrike">
                <a:solidFill>
                  <a:srgbClr val="888888"/>
                </a:solidFill>
                <a:latin typeface="Avenir"/>
                <a:ea typeface="Avenir"/>
                <a:cs typeface="Avenir"/>
                <a:sym typeface="Avenir"/>
              </a:rPr>
              <a:t>Confidential. Circulation Restricted.</a:t>
            </a:r>
            <a:endParaRPr/>
          </a:p>
        </p:txBody>
      </p:sp>
      <p:sp>
        <p:nvSpPr>
          <p:cNvPr id="678" name="Google Shape;678;p40"/>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venir"/>
              <a:buNone/>
            </a:pPr>
            <a:fld id="{00000000-1234-1234-1234-123412341234}" type="slidenum">
              <a:rPr b="0" i="0" lang="en-US" sz="900" u="none" cap="none" strike="noStrike">
                <a:solidFill>
                  <a:srgbClr val="888888"/>
                </a:solidFill>
                <a:latin typeface="Avenir"/>
                <a:ea typeface="Avenir"/>
                <a:cs typeface="Avenir"/>
                <a:sym typeface="Avenir"/>
              </a:rPr>
              <a:t>‹#›</a:t>
            </a:fld>
            <a:endParaRPr b="0" i="0" sz="900" u="none" cap="none" strike="noStrike">
              <a:solidFill>
                <a:srgbClr val="888888"/>
              </a:solidFill>
              <a:latin typeface="Avenir"/>
              <a:ea typeface="Avenir"/>
              <a:cs typeface="Avenir"/>
              <a:sym typeface="Avenir"/>
            </a:endParaRPr>
          </a:p>
        </p:txBody>
      </p:sp>
      <p:pic>
        <p:nvPicPr>
          <p:cNvPr descr="image015" id="679" name="Google Shape;679;p40"/>
          <p:cNvPicPr preferRelativeResize="0"/>
          <p:nvPr/>
        </p:nvPicPr>
        <p:blipFill rotWithShape="1">
          <a:blip r:embed="rId3">
            <a:alphaModFix/>
          </a:blip>
          <a:srcRect b="0" l="0" r="0" t="0"/>
          <a:stretch/>
        </p:blipFill>
        <p:spPr>
          <a:xfrm>
            <a:off x="3175" y="184157"/>
            <a:ext cx="6059488" cy="6081713"/>
          </a:xfrm>
          <a:prstGeom prst="rect">
            <a:avLst/>
          </a:prstGeom>
          <a:noFill/>
          <a:ln>
            <a:noFill/>
          </a:ln>
        </p:spPr>
      </p:pic>
      <p:sp>
        <p:nvSpPr>
          <p:cNvPr id="680" name="Google Shape;680;p40"/>
          <p:cNvSpPr/>
          <p:nvPr/>
        </p:nvSpPr>
        <p:spPr>
          <a:xfrm rot="-5400000">
            <a:off x="369358" y="2479145"/>
            <a:ext cx="577586" cy="215635"/>
          </a:xfrm>
          <a:prstGeom prst="rightArrow">
            <a:avLst>
              <a:gd fmla="val 50000" name="adj1"/>
              <a:gd fmla="val 50000" name="adj2"/>
            </a:avLst>
          </a:prstGeom>
          <a:solidFill>
            <a:srgbClr val="00B05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681" name="Google Shape;681;p40"/>
          <p:cNvSpPr/>
          <p:nvPr/>
        </p:nvSpPr>
        <p:spPr>
          <a:xfrm rot="-5400000">
            <a:off x="3121028" y="2497937"/>
            <a:ext cx="577586" cy="215635"/>
          </a:xfrm>
          <a:prstGeom prst="rightArrow">
            <a:avLst>
              <a:gd fmla="val 50000" name="adj1"/>
              <a:gd fmla="val 50000" name="adj2"/>
            </a:avLst>
          </a:prstGeom>
          <a:solidFill>
            <a:srgbClr val="00B05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682" name="Google Shape;682;p40"/>
          <p:cNvSpPr/>
          <p:nvPr/>
        </p:nvSpPr>
        <p:spPr>
          <a:xfrm rot="-5400000">
            <a:off x="3121027" y="1200678"/>
            <a:ext cx="577586" cy="215635"/>
          </a:xfrm>
          <a:prstGeom prst="rightArrow">
            <a:avLst>
              <a:gd fmla="val 50000" name="adj1"/>
              <a:gd fmla="val 50000" name="adj2"/>
            </a:avLst>
          </a:prstGeom>
          <a:solidFill>
            <a:srgbClr val="00B05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683" name="Google Shape;683;p40"/>
          <p:cNvSpPr/>
          <p:nvPr/>
        </p:nvSpPr>
        <p:spPr>
          <a:xfrm rot="5400000">
            <a:off x="3104094" y="3939128"/>
            <a:ext cx="577586" cy="215635"/>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84" name="Google Shape;684;p40"/>
          <p:cNvSpPr/>
          <p:nvPr/>
        </p:nvSpPr>
        <p:spPr>
          <a:xfrm rot="5400000">
            <a:off x="3121028" y="5483445"/>
            <a:ext cx="577586" cy="215635"/>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85" name="Google Shape;685;p40"/>
          <p:cNvSpPr/>
          <p:nvPr/>
        </p:nvSpPr>
        <p:spPr>
          <a:xfrm rot="5400000">
            <a:off x="369358" y="5356441"/>
            <a:ext cx="577586" cy="215635"/>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86" name="Google Shape;686;p40"/>
          <p:cNvSpPr/>
          <p:nvPr/>
        </p:nvSpPr>
        <p:spPr>
          <a:xfrm>
            <a:off x="5968816" y="414437"/>
            <a:ext cx="480256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1C6294"/>
                </a:solidFill>
                <a:latin typeface="Calibri"/>
                <a:ea typeface="Calibri"/>
                <a:cs typeface="Calibri"/>
                <a:sym typeface="Calibri"/>
              </a:rPr>
              <a:t>Important differences in the immunological signatures triggered by aP and wP vaccination</a:t>
            </a:r>
            <a:endParaRPr sz="3000">
              <a:solidFill>
                <a:srgbClr val="1C6294"/>
              </a:solidFill>
              <a:latin typeface="Calibri"/>
              <a:ea typeface="Calibri"/>
              <a:cs typeface="Calibri"/>
              <a:sym typeface="Calibri"/>
            </a:endParaRPr>
          </a:p>
        </p:txBody>
      </p:sp>
      <p:sp>
        <p:nvSpPr>
          <p:cNvPr id="687" name="Google Shape;687;p40"/>
          <p:cNvSpPr/>
          <p:nvPr/>
        </p:nvSpPr>
        <p:spPr>
          <a:xfrm>
            <a:off x="6197416" y="1710267"/>
            <a:ext cx="5850651"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wP vaccine compared to aP was characterized by Stronger:</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libri"/>
                <a:ea typeface="Calibri"/>
                <a:cs typeface="Calibri"/>
                <a:sym typeface="Calibri"/>
              </a:rPr>
              <a:t>TFH cell responses,</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libri"/>
                <a:ea typeface="Calibri"/>
                <a:cs typeface="Calibri"/>
                <a:sym typeface="Calibri"/>
              </a:rPr>
              <a:t>CXCL13 production, </a:t>
            </a:r>
            <a:endParaRPr/>
          </a:p>
          <a:p>
            <a:pPr indent="-285750" lvl="0" marL="285750" marR="0" rtl="0" algn="l">
              <a:spcBef>
                <a:spcPts val="0"/>
              </a:spcBef>
              <a:spcAft>
                <a:spcPts val="0"/>
              </a:spcAft>
              <a:buClr>
                <a:schemeClr val="dk1"/>
              </a:buClr>
              <a:buSzPts val="1800"/>
              <a:buFont typeface="Courier New"/>
              <a:buChar char="o"/>
            </a:pPr>
            <a:r>
              <a:rPr i="1" lang="en-US" sz="1800">
                <a:solidFill>
                  <a:schemeClr val="dk1"/>
                </a:solidFill>
                <a:latin typeface="Calibri"/>
                <a:ea typeface="Calibri"/>
                <a:cs typeface="Calibri"/>
                <a:sym typeface="Calibri"/>
              </a:rPr>
              <a:t>B. pertussis</a:t>
            </a:r>
            <a:r>
              <a:rPr lang="en-US" sz="1800">
                <a:solidFill>
                  <a:schemeClr val="dk1"/>
                </a:solidFill>
                <a:latin typeface="Calibri"/>
                <a:ea typeface="Calibri"/>
                <a:cs typeface="Calibri"/>
                <a:sym typeface="Calibri"/>
              </a:rPr>
              <a:t>+ MBCs, and </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libri"/>
                <a:ea typeface="Calibri"/>
                <a:cs typeface="Calibri"/>
                <a:sym typeface="Calibri"/>
              </a:rPr>
              <a:t>Anti-B. pertussis antibody secreting cells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Conclusion</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wP vaccine response was characterized by increased markers of immune signatures: </a:t>
            </a:r>
            <a:r>
              <a:rPr b="1" lang="en-US" sz="1800" u="sng">
                <a:solidFill>
                  <a:srgbClr val="FF0000"/>
                </a:solidFill>
                <a:latin typeface="Calibri"/>
                <a:ea typeface="Calibri"/>
                <a:cs typeface="Calibri"/>
                <a:sym typeface="Calibri"/>
              </a:rPr>
              <a:t>T cell follicular response, CXCL13, circulating </a:t>
            </a:r>
            <a:r>
              <a:rPr b="1" i="1" lang="en-US" sz="1800" u="sng">
                <a:solidFill>
                  <a:srgbClr val="FF0000"/>
                </a:solidFill>
                <a:latin typeface="Calibri"/>
                <a:ea typeface="Calibri"/>
                <a:cs typeface="Calibri"/>
                <a:sym typeface="Calibri"/>
              </a:rPr>
              <a:t>B. pertussis+ </a:t>
            </a:r>
            <a:r>
              <a:rPr b="1" lang="en-US" sz="1800" u="sng">
                <a:solidFill>
                  <a:srgbClr val="FF0000"/>
                </a:solidFill>
                <a:latin typeface="Calibri"/>
                <a:ea typeface="Calibri"/>
                <a:cs typeface="Calibri"/>
                <a:sym typeface="Calibri"/>
              </a:rPr>
              <a:t>MBCs and pertussis specific antibody titers</a:t>
            </a:r>
            <a:r>
              <a:rPr lang="en-US" sz="1800">
                <a:solidFill>
                  <a:schemeClr val="dk1"/>
                </a:solidFill>
                <a:latin typeface="Calibri"/>
                <a:ea typeface="Calibri"/>
                <a:cs typeface="Calibri"/>
                <a:sym typeface="Calibri"/>
              </a:rPr>
              <a:t> leading to </a:t>
            </a:r>
            <a:r>
              <a:rPr b="1" lang="en-US" sz="1800" u="sng">
                <a:solidFill>
                  <a:srgbClr val="7030A0"/>
                </a:solidFill>
                <a:latin typeface="Calibri"/>
                <a:ea typeface="Calibri"/>
                <a:cs typeface="Calibri"/>
                <a:sym typeface="Calibri"/>
              </a:rPr>
              <a:t>longevity of memory response</a:t>
            </a:r>
            <a:r>
              <a:rPr lang="en-US" sz="1800">
                <a:solidFill>
                  <a:schemeClr val="dk1"/>
                </a:solidFill>
                <a:latin typeface="Calibri"/>
                <a:ea typeface="Calibri"/>
                <a:cs typeface="Calibri"/>
                <a:sym typeface="Calibri"/>
              </a:rPr>
              <a:t>.</a:t>
            </a:r>
            <a:endParaRPr/>
          </a:p>
        </p:txBody>
      </p:sp>
      <p:sp>
        <p:nvSpPr>
          <p:cNvPr id="688" name="Google Shape;688;p40"/>
          <p:cNvSpPr/>
          <p:nvPr/>
        </p:nvSpPr>
        <p:spPr>
          <a:xfrm>
            <a:off x="7715067" y="6425835"/>
            <a:ext cx="3024161"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800">
                <a:solidFill>
                  <a:schemeClr val="dk1"/>
                </a:solidFill>
                <a:latin typeface="Calibri"/>
                <a:ea typeface="Calibri"/>
                <a:cs typeface="Calibri"/>
                <a:sym typeface="Calibri"/>
              </a:rPr>
              <a:t>Frontiers in Immunology, 2022</a:t>
            </a:r>
            <a:endParaRPr sz="1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2" name="Shape 692"/>
        <p:cNvGrpSpPr/>
        <p:nvPr/>
      </p:nvGrpSpPr>
      <p:grpSpPr>
        <a:xfrm>
          <a:off x="0" y="0"/>
          <a:ext cx="0" cy="0"/>
          <a:chOff x="0" y="0"/>
          <a:chExt cx="0" cy="0"/>
        </a:xfrm>
      </p:grpSpPr>
      <p:sp>
        <p:nvSpPr>
          <p:cNvPr id="693" name="Google Shape;693;p41"/>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888888"/>
                </a:solidFill>
                <a:latin typeface="Avenir"/>
                <a:ea typeface="Avenir"/>
                <a:cs typeface="Avenir"/>
                <a:sym typeface="Avenir"/>
              </a:rPr>
              <a:t>Confidential. Circulation Restricted.</a:t>
            </a:r>
            <a:endParaRPr/>
          </a:p>
        </p:txBody>
      </p:sp>
      <p:sp>
        <p:nvSpPr>
          <p:cNvPr id="694" name="Google Shape;694;p41"/>
          <p:cNvSpPr txBox="1"/>
          <p:nvPr>
            <p:ph idx="12" type="sldNum"/>
          </p:nvPr>
        </p:nvSpPr>
        <p:spPr>
          <a:xfrm>
            <a:off x="8610600" y="630679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Avenir"/>
                <a:ea typeface="Avenir"/>
                <a:cs typeface="Avenir"/>
                <a:sym typeface="Avenir"/>
              </a:rPr>
              <a:t>‹#›</a:t>
            </a:fld>
            <a:endParaRPr>
              <a:solidFill>
                <a:srgbClr val="888888"/>
              </a:solidFill>
              <a:latin typeface="Avenir"/>
              <a:ea typeface="Avenir"/>
              <a:cs typeface="Avenir"/>
              <a:sym typeface="Avenir"/>
            </a:endParaRPr>
          </a:p>
        </p:txBody>
      </p:sp>
      <p:sp>
        <p:nvSpPr>
          <p:cNvPr id="695" name="Google Shape;695;p41"/>
          <p:cNvSpPr/>
          <p:nvPr/>
        </p:nvSpPr>
        <p:spPr>
          <a:xfrm>
            <a:off x="45720" y="4819194"/>
            <a:ext cx="2491408" cy="967409"/>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000000"/>
                </a:solidFill>
                <a:latin typeface="Calibri"/>
                <a:ea typeface="Calibri"/>
                <a:cs typeface="Calibri"/>
                <a:sym typeface="Calibri"/>
              </a:rPr>
              <a:t>Whole-cell Vaccine</a:t>
            </a:r>
            <a:endParaRPr/>
          </a:p>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96" name="Google Shape;696;p41"/>
          <p:cNvSpPr/>
          <p:nvPr/>
        </p:nvSpPr>
        <p:spPr>
          <a:xfrm>
            <a:off x="891208" y="2644782"/>
            <a:ext cx="1645920" cy="1511166"/>
          </a:xfrm>
          <a:prstGeom prst="diamond">
            <a:avLst/>
          </a:prstGeom>
          <a:solidFill>
            <a:srgbClr val="C6E4DB"/>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Naïve CD4+ T Cell</a:t>
            </a:r>
            <a:endParaRPr/>
          </a:p>
        </p:txBody>
      </p:sp>
      <p:sp>
        <p:nvSpPr>
          <p:cNvPr id="697" name="Google Shape;697;p41"/>
          <p:cNvSpPr/>
          <p:nvPr/>
        </p:nvSpPr>
        <p:spPr>
          <a:xfrm>
            <a:off x="411480" y="3628090"/>
            <a:ext cx="795528" cy="1055716"/>
          </a:xfrm>
          <a:prstGeom prst="bentArrow">
            <a:avLst>
              <a:gd fmla="val 25000" name="adj1"/>
              <a:gd fmla="val 25000" name="adj2"/>
              <a:gd fmla="val 25000" name="adj3"/>
              <a:gd fmla="val 43750" name="adj4"/>
            </a:avLst>
          </a:prstGeom>
          <a:solidFill>
            <a:srgbClr val="00B050"/>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41"/>
          <p:cNvSpPr/>
          <p:nvPr/>
        </p:nvSpPr>
        <p:spPr>
          <a:xfrm>
            <a:off x="3136669" y="701804"/>
            <a:ext cx="1130166" cy="933650"/>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  </a:t>
            </a:r>
            <a:r>
              <a:rPr b="1" lang="en-US" sz="2400">
                <a:solidFill>
                  <a:schemeClr val="dk1"/>
                </a:solidFill>
                <a:latin typeface="Calibri"/>
                <a:ea typeface="Calibri"/>
                <a:cs typeface="Calibri"/>
                <a:sym typeface="Calibri"/>
              </a:rPr>
              <a:t>Th1</a:t>
            </a:r>
            <a:endParaRPr/>
          </a:p>
        </p:txBody>
      </p:sp>
      <p:sp>
        <p:nvSpPr>
          <p:cNvPr id="699" name="Google Shape;699;p41"/>
          <p:cNvSpPr/>
          <p:nvPr/>
        </p:nvSpPr>
        <p:spPr>
          <a:xfrm>
            <a:off x="3151506" y="2010130"/>
            <a:ext cx="1130166" cy="933650"/>
          </a:xfrm>
          <a:prstGeom prst="ellipse">
            <a:avLst/>
          </a:prstGeom>
          <a:solidFill>
            <a:srgbClr val="FF0066">
              <a:alpha val="89019"/>
            </a:srgbClr>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 Th2</a:t>
            </a:r>
            <a:endParaRPr/>
          </a:p>
        </p:txBody>
      </p:sp>
      <p:sp>
        <p:nvSpPr>
          <p:cNvPr id="700" name="Google Shape;700;p41"/>
          <p:cNvSpPr/>
          <p:nvPr/>
        </p:nvSpPr>
        <p:spPr>
          <a:xfrm>
            <a:off x="3218483" y="4519211"/>
            <a:ext cx="1130166" cy="933650"/>
          </a:xfrm>
          <a:prstGeom prst="ellipse">
            <a:avLst/>
          </a:prstGeom>
          <a:solidFill>
            <a:srgbClr val="FF0066"/>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 Treg</a:t>
            </a:r>
            <a:endParaRPr b="1" sz="2400">
              <a:solidFill>
                <a:schemeClr val="dk1"/>
              </a:solidFill>
              <a:latin typeface="Calibri"/>
              <a:ea typeface="Calibri"/>
              <a:cs typeface="Calibri"/>
              <a:sym typeface="Calibri"/>
            </a:endParaRPr>
          </a:p>
        </p:txBody>
      </p:sp>
      <p:sp>
        <p:nvSpPr>
          <p:cNvPr id="701" name="Google Shape;701;p41"/>
          <p:cNvSpPr/>
          <p:nvPr/>
        </p:nvSpPr>
        <p:spPr>
          <a:xfrm>
            <a:off x="3281212" y="962527"/>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41"/>
          <p:cNvSpPr/>
          <p:nvPr/>
        </p:nvSpPr>
        <p:spPr>
          <a:xfrm>
            <a:off x="3175135" y="3332507"/>
            <a:ext cx="1130166" cy="959889"/>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Th17</a:t>
            </a:r>
            <a:endParaRPr/>
          </a:p>
        </p:txBody>
      </p:sp>
      <p:sp>
        <p:nvSpPr>
          <p:cNvPr id="703" name="Google Shape;703;p41"/>
          <p:cNvSpPr/>
          <p:nvPr/>
        </p:nvSpPr>
        <p:spPr>
          <a:xfrm>
            <a:off x="3284221" y="5738270"/>
            <a:ext cx="1130166" cy="933650"/>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TfH</a:t>
            </a:r>
            <a:endParaRPr b="1" sz="2400">
              <a:solidFill>
                <a:schemeClr val="dk1"/>
              </a:solidFill>
              <a:latin typeface="Calibri"/>
              <a:ea typeface="Calibri"/>
              <a:cs typeface="Calibri"/>
              <a:sym typeface="Calibri"/>
            </a:endParaRPr>
          </a:p>
        </p:txBody>
      </p:sp>
      <p:sp>
        <p:nvSpPr>
          <p:cNvPr id="704" name="Google Shape;704;p41"/>
          <p:cNvSpPr/>
          <p:nvPr/>
        </p:nvSpPr>
        <p:spPr>
          <a:xfrm>
            <a:off x="3284221" y="3628090"/>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41"/>
          <p:cNvSpPr/>
          <p:nvPr/>
        </p:nvSpPr>
        <p:spPr>
          <a:xfrm>
            <a:off x="3444242" y="5976939"/>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41"/>
          <p:cNvSpPr/>
          <p:nvPr/>
        </p:nvSpPr>
        <p:spPr>
          <a:xfrm>
            <a:off x="4918508" y="234710"/>
            <a:ext cx="2109205" cy="769136"/>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Increased macrophage &amp; neutrophil recruitment</a:t>
            </a:r>
            <a:endParaRPr/>
          </a:p>
        </p:txBody>
      </p:sp>
      <p:sp>
        <p:nvSpPr>
          <p:cNvPr id="707" name="Google Shape;707;p41"/>
          <p:cNvSpPr/>
          <p:nvPr/>
        </p:nvSpPr>
        <p:spPr>
          <a:xfrm>
            <a:off x="4884554" y="1153787"/>
            <a:ext cx="2136809" cy="686992"/>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Increased pertussis specific antibody IgG2a, IgG1, IgG4</a:t>
            </a:r>
            <a:endParaRPr/>
          </a:p>
        </p:txBody>
      </p:sp>
      <p:sp>
        <p:nvSpPr>
          <p:cNvPr id="708" name="Google Shape;708;p41"/>
          <p:cNvSpPr/>
          <p:nvPr/>
        </p:nvSpPr>
        <p:spPr>
          <a:xfrm>
            <a:off x="5001929" y="2143846"/>
            <a:ext cx="1729072" cy="500936"/>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FF0000"/>
                </a:solidFill>
                <a:latin typeface="Calibri"/>
                <a:ea typeface="Calibri"/>
                <a:cs typeface="Calibri"/>
                <a:sym typeface="Calibri"/>
              </a:rPr>
              <a:t>Limited protective role</a:t>
            </a:r>
            <a:endParaRPr sz="1400">
              <a:solidFill>
                <a:srgbClr val="FF0000"/>
              </a:solidFill>
              <a:latin typeface="Calibri"/>
              <a:ea typeface="Calibri"/>
              <a:cs typeface="Calibri"/>
              <a:sym typeface="Calibri"/>
            </a:endParaRPr>
          </a:p>
        </p:txBody>
      </p:sp>
      <p:sp>
        <p:nvSpPr>
          <p:cNvPr id="709" name="Google Shape;709;p41"/>
          <p:cNvSpPr/>
          <p:nvPr/>
        </p:nvSpPr>
        <p:spPr>
          <a:xfrm>
            <a:off x="4890903" y="2971801"/>
            <a:ext cx="2136810" cy="749023"/>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functional antibody (opsonization, neutralization</a:t>
            </a:r>
            <a:endParaRPr/>
          </a:p>
        </p:txBody>
      </p:sp>
      <p:sp>
        <p:nvSpPr>
          <p:cNvPr id="710" name="Google Shape;710;p41"/>
          <p:cNvSpPr/>
          <p:nvPr/>
        </p:nvSpPr>
        <p:spPr>
          <a:xfrm>
            <a:off x="5005673" y="3870765"/>
            <a:ext cx="1909477" cy="546331"/>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Increased neutrophil activation</a:t>
            </a:r>
            <a:endParaRPr/>
          </a:p>
        </p:txBody>
      </p:sp>
      <p:sp>
        <p:nvSpPr>
          <p:cNvPr id="711" name="Google Shape;711;p41"/>
          <p:cNvSpPr/>
          <p:nvPr/>
        </p:nvSpPr>
        <p:spPr>
          <a:xfrm>
            <a:off x="5051659" y="4764035"/>
            <a:ext cx="1514241" cy="539637"/>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Reduced Suppression</a:t>
            </a:r>
            <a:endParaRPr/>
          </a:p>
        </p:txBody>
      </p:sp>
      <p:sp>
        <p:nvSpPr>
          <p:cNvPr id="712" name="Google Shape;712;p41"/>
          <p:cNvSpPr/>
          <p:nvPr/>
        </p:nvSpPr>
        <p:spPr>
          <a:xfrm>
            <a:off x="5037423" y="5953014"/>
            <a:ext cx="1785485" cy="493122"/>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Optimal Germinal Center reaction </a:t>
            </a:r>
            <a:endParaRPr/>
          </a:p>
        </p:txBody>
      </p:sp>
      <p:sp>
        <p:nvSpPr>
          <p:cNvPr id="713" name="Google Shape;713;p41"/>
          <p:cNvSpPr/>
          <p:nvPr/>
        </p:nvSpPr>
        <p:spPr>
          <a:xfrm>
            <a:off x="7125637" y="6301680"/>
            <a:ext cx="1808815" cy="472345"/>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isotype class switching </a:t>
            </a:r>
            <a:endParaRPr/>
          </a:p>
        </p:txBody>
      </p:sp>
      <p:sp>
        <p:nvSpPr>
          <p:cNvPr id="714" name="Google Shape;714;p41"/>
          <p:cNvSpPr/>
          <p:nvPr/>
        </p:nvSpPr>
        <p:spPr>
          <a:xfrm>
            <a:off x="7021363" y="5338931"/>
            <a:ext cx="1808814" cy="494951"/>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pertussis specific activity</a:t>
            </a:r>
            <a:endParaRPr/>
          </a:p>
        </p:txBody>
      </p:sp>
      <p:sp>
        <p:nvSpPr>
          <p:cNvPr id="715" name="Google Shape;715;p41"/>
          <p:cNvSpPr/>
          <p:nvPr/>
        </p:nvSpPr>
        <p:spPr>
          <a:xfrm>
            <a:off x="9151287" y="5786603"/>
            <a:ext cx="1808815" cy="472345"/>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pertussis specific IgG</a:t>
            </a:r>
            <a:endParaRPr/>
          </a:p>
        </p:txBody>
      </p:sp>
      <p:sp>
        <p:nvSpPr>
          <p:cNvPr id="716" name="Google Shape;716;p41"/>
          <p:cNvSpPr/>
          <p:nvPr/>
        </p:nvSpPr>
        <p:spPr>
          <a:xfrm>
            <a:off x="7647233" y="2394314"/>
            <a:ext cx="1130166" cy="959889"/>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TRM</a:t>
            </a:r>
            <a:endParaRPr/>
          </a:p>
        </p:txBody>
      </p:sp>
      <p:sp>
        <p:nvSpPr>
          <p:cNvPr id="717" name="Google Shape;717;p41"/>
          <p:cNvSpPr/>
          <p:nvPr/>
        </p:nvSpPr>
        <p:spPr>
          <a:xfrm>
            <a:off x="7765749" y="2668370"/>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41"/>
          <p:cNvSpPr/>
          <p:nvPr/>
        </p:nvSpPr>
        <p:spPr>
          <a:xfrm>
            <a:off x="9292782" y="2999441"/>
            <a:ext cx="2491408" cy="967409"/>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000000"/>
                </a:solidFill>
                <a:latin typeface="Calibri"/>
                <a:ea typeface="Calibri"/>
                <a:cs typeface="Calibri"/>
                <a:sym typeface="Calibri"/>
              </a:rPr>
              <a:t>PROTECTION  against INFECTION &amp; DISEASE </a:t>
            </a:r>
            <a:endParaRPr/>
          </a:p>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19" name="Google Shape;719;p41"/>
          <p:cNvSpPr/>
          <p:nvPr/>
        </p:nvSpPr>
        <p:spPr>
          <a:xfrm flipH="1" rot="10800000">
            <a:off x="3269169" y="2280360"/>
            <a:ext cx="184105" cy="393190"/>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41"/>
          <p:cNvSpPr/>
          <p:nvPr/>
        </p:nvSpPr>
        <p:spPr>
          <a:xfrm flipH="1" rot="10800000">
            <a:off x="3326228" y="4832349"/>
            <a:ext cx="184105" cy="393190"/>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1" name="Google Shape;721;p41"/>
          <p:cNvCxnSpPr>
            <a:stCxn id="696" idx="3"/>
          </p:cNvCxnSpPr>
          <p:nvPr/>
        </p:nvCxnSpPr>
        <p:spPr>
          <a:xfrm>
            <a:off x="2537128" y="3400365"/>
            <a:ext cx="599400" cy="227700"/>
          </a:xfrm>
          <a:prstGeom prst="straightConnector1">
            <a:avLst/>
          </a:prstGeom>
          <a:noFill/>
          <a:ln cap="flat" cmpd="sng" w="38100">
            <a:solidFill>
              <a:srgbClr val="2E91B8"/>
            </a:solidFill>
            <a:prstDash val="solid"/>
            <a:round/>
            <a:headEnd len="sm" w="sm" type="none"/>
            <a:tailEnd len="med" w="med" type="triangle"/>
          </a:ln>
        </p:spPr>
      </p:cxnSp>
      <p:cxnSp>
        <p:nvCxnSpPr>
          <p:cNvPr id="722" name="Google Shape;722;p41"/>
          <p:cNvCxnSpPr/>
          <p:nvPr/>
        </p:nvCxnSpPr>
        <p:spPr>
          <a:xfrm>
            <a:off x="2234383" y="3755065"/>
            <a:ext cx="1049838" cy="959312"/>
          </a:xfrm>
          <a:prstGeom prst="straightConnector1">
            <a:avLst/>
          </a:prstGeom>
          <a:noFill/>
          <a:ln cap="flat" cmpd="sng" w="38100">
            <a:solidFill>
              <a:srgbClr val="2E91B8"/>
            </a:solidFill>
            <a:prstDash val="solid"/>
            <a:round/>
            <a:headEnd len="sm" w="sm" type="none"/>
            <a:tailEnd len="med" w="med" type="triangle"/>
          </a:ln>
        </p:spPr>
      </p:cxnSp>
      <p:cxnSp>
        <p:nvCxnSpPr>
          <p:cNvPr id="723" name="Google Shape;723;p41"/>
          <p:cNvCxnSpPr/>
          <p:nvPr/>
        </p:nvCxnSpPr>
        <p:spPr>
          <a:xfrm>
            <a:off x="1951861" y="4030068"/>
            <a:ext cx="1374367" cy="1803814"/>
          </a:xfrm>
          <a:prstGeom prst="straightConnector1">
            <a:avLst/>
          </a:prstGeom>
          <a:noFill/>
          <a:ln cap="flat" cmpd="sng" w="38100">
            <a:solidFill>
              <a:srgbClr val="2E91B8"/>
            </a:solidFill>
            <a:prstDash val="solid"/>
            <a:round/>
            <a:headEnd len="sm" w="sm" type="none"/>
            <a:tailEnd len="med" w="med" type="triangle"/>
          </a:ln>
        </p:spPr>
      </p:cxnSp>
      <p:cxnSp>
        <p:nvCxnSpPr>
          <p:cNvPr id="724" name="Google Shape;724;p41"/>
          <p:cNvCxnSpPr>
            <a:endCxn id="699" idx="2"/>
          </p:cNvCxnSpPr>
          <p:nvPr/>
        </p:nvCxnSpPr>
        <p:spPr>
          <a:xfrm flipH="1" rot="10800000">
            <a:off x="2193306" y="2476955"/>
            <a:ext cx="958200" cy="514200"/>
          </a:xfrm>
          <a:prstGeom prst="straightConnector1">
            <a:avLst/>
          </a:prstGeom>
          <a:noFill/>
          <a:ln cap="flat" cmpd="sng" w="38100">
            <a:solidFill>
              <a:srgbClr val="2E91B8"/>
            </a:solidFill>
            <a:prstDash val="solid"/>
            <a:round/>
            <a:headEnd len="sm" w="sm" type="none"/>
            <a:tailEnd len="med" w="med" type="triangle"/>
          </a:ln>
        </p:spPr>
      </p:cxnSp>
      <p:cxnSp>
        <p:nvCxnSpPr>
          <p:cNvPr id="725" name="Google Shape;725;p41"/>
          <p:cNvCxnSpPr/>
          <p:nvPr/>
        </p:nvCxnSpPr>
        <p:spPr>
          <a:xfrm flipH="1" rot="10800000">
            <a:off x="1755216" y="1328285"/>
            <a:ext cx="1278627" cy="1307275"/>
          </a:xfrm>
          <a:prstGeom prst="straightConnector1">
            <a:avLst/>
          </a:prstGeom>
          <a:noFill/>
          <a:ln cap="flat" cmpd="sng" w="38100">
            <a:solidFill>
              <a:srgbClr val="2E91B8"/>
            </a:solidFill>
            <a:prstDash val="solid"/>
            <a:round/>
            <a:headEnd len="sm" w="sm" type="none"/>
            <a:tailEnd len="med" w="med" type="triangle"/>
          </a:ln>
        </p:spPr>
      </p:cxnSp>
      <p:cxnSp>
        <p:nvCxnSpPr>
          <p:cNvPr id="726" name="Google Shape;726;p41"/>
          <p:cNvCxnSpPr/>
          <p:nvPr/>
        </p:nvCxnSpPr>
        <p:spPr>
          <a:xfrm flipH="1" rot="10800000">
            <a:off x="4266835" y="649433"/>
            <a:ext cx="591694" cy="313094"/>
          </a:xfrm>
          <a:prstGeom prst="straightConnector1">
            <a:avLst/>
          </a:prstGeom>
          <a:noFill/>
          <a:ln cap="flat" cmpd="sng" w="38100">
            <a:solidFill>
              <a:srgbClr val="00B050"/>
            </a:solidFill>
            <a:prstDash val="solid"/>
            <a:round/>
            <a:headEnd len="sm" w="sm" type="none"/>
            <a:tailEnd len="med" w="med" type="triangle"/>
          </a:ln>
        </p:spPr>
      </p:cxnSp>
      <p:cxnSp>
        <p:nvCxnSpPr>
          <p:cNvPr id="727" name="Google Shape;727;p41"/>
          <p:cNvCxnSpPr/>
          <p:nvPr/>
        </p:nvCxnSpPr>
        <p:spPr>
          <a:xfrm flipH="1" rot="10800000">
            <a:off x="2497972" y="2781755"/>
            <a:ext cx="958334" cy="514130"/>
          </a:xfrm>
          <a:prstGeom prst="straightConnector1">
            <a:avLst/>
          </a:prstGeom>
          <a:noFill/>
          <a:ln cap="flat" cmpd="sng" w="38100">
            <a:solidFill>
              <a:srgbClr val="2E91B8"/>
            </a:solidFill>
            <a:prstDash val="solid"/>
            <a:round/>
            <a:headEnd len="sm" w="sm" type="none"/>
            <a:tailEnd len="med" w="med" type="triangle"/>
          </a:ln>
        </p:spPr>
      </p:cxnSp>
      <p:cxnSp>
        <p:nvCxnSpPr>
          <p:cNvPr id="728" name="Google Shape;728;p41"/>
          <p:cNvCxnSpPr/>
          <p:nvPr/>
        </p:nvCxnSpPr>
        <p:spPr>
          <a:xfrm flipH="1" rot="10800000">
            <a:off x="4275419" y="3332507"/>
            <a:ext cx="591694" cy="313094"/>
          </a:xfrm>
          <a:prstGeom prst="straightConnector1">
            <a:avLst/>
          </a:prstGeom>
          <a:noFill/>
          <a:ln cap="flat" cmpd="sng" w="38100">
            <a:solidFill>
              <a:srgbClr val="00B050"/>
            </a:solidFill>
            <a:prstDash val="solid"/>
            <a:round/>
            <a:headEnd len="sm" w="sm" type="none"/>
            <a:tailEnd len="med" w="med" type="triangle"/>
          </a:ln>
        </p:spPr>
      </p:cxnSp>
      <p:cxnSp>
        <p:nvCxnSpPr>
          <p:cNvPr id="729" name="Google Shape;729;p41"/>
          <p:cNvCxnSpPr/>
          <p:nvPr/>
        </p:nvCxnSpPr>
        <p:spPr>
          <a:xfrm>
            <a:off x="4281672" y="1310987"/>
            <a:ext cx="576857" cy="233187"/>
          </a:xfrm>
          <a:prstGeom prst="straightConnector1">
            <a:avLst/>
          </a:prstGeom>
          <a:noFill/>
          <a:ln cap="flat" cmpd="sng" w="38100">
            <a:solidFill>
              <a:srgbClr val="00B050"/>
            </a:solidFill>
            <a:prstDash val="solid"/>
            <a:round/>
            <a:headEnd len="sm" w="sm" type="none"/>
            <a:tailEnd len="med" w="med" type="triangle"/>
          </a:ln>
        </p:spPr>
      </p:cxnSp>
      <p:cxnSp>
        <p:nvCxnSpPr>
          <p:cNvPr id="730" name="Google Shape;730;p41"/>
          <p:cNvCxnSpPr/>
          <p:nvPr/>
        </p:nvCxnSpPr>
        <p:spPr>
          <a:xfrm flipH="1" rot="10800000">
            <a:off x="4365381" y="2424407"/>
            <a:ext cx="519173" cy="26368"/>
          </a:xfrm>
          <a:prstGeom prst="straightConnector1">
            <a:avLst/>
          </a:prstGeom>
          <a:noFill/>
          <a:ln cap="flat" cmpd="sng" w="38100">
            <a:solidFill>
              <a:srgbClr val="FF0000"/>
            </a:solidFill>
            <a:prstDash val="solid"/>
            <a:round/>
            <a:headEnd len="sm" w="sm" type="none"/>
            <a:tailEnd len="med" w="med" type="triangle"/>
          </a:ln>
        </p:spPr>
      </p:cxnSp>
      <p:cxnSp>
        <p:nvCxnSpPr>
          <p:cNvPr id="731" name="Google Shape;731;p41"/>
          <p:cNvCxnSpPr/>
          <p:nvPr/>
        </p:nvCxnSpPr>
        <p:spPr>
          <a:xfrm flipH="1" rot="10800000">
            <a:off x="4440567" y="4998863"/>
            <a:ext cx="519173" cy="26368"/>
          </a:xfrm>
          <a:prstGeom prst="straightConnector1">
            <a:avLst/>
          </a:prstGeom>
          <a:noFill/>
          <a:ln cap="flat" cmpd="sng" w="38100">
            <a:solidFill>
              <a:srgbClr val="FF0000"/>
            </a:solidFill>
            <a:prstDash val="solid"/>
            <a:round/>
            <a:headEnd len="sm" w="sm" type="none"/>
            <a:tailEnd len="med" w="med" type="triangle"/>
          </a:ln>
        </p:spPr>
      </p:cxnSp>
      <p:cxnSp>
        <p:nvCxnSpPr>
          <p:cNvPr id="732" name="Google Shape;732;p41"/>
          <p:cNvCxnSpPr/>
          <p:nvPr/>
        </p:nvCxnSpPr>
        <p:spPr>
          <a:xfrm>
            <a:off x="4324154" y="3967208"/>
            <a:ext cx="576857" cy="233187"/>
          </a:xfrm>
          <a:prstGeom prst="straightConnector1">
            <a:avLst/>
          </a:prstGeom>
          <a:noFill/>
          <a:ln cap="flat" cmpd="sng" w="38100">
            <a:solidFill>
              <a:srgbClr val="00B050"/>
            </a:solidFill>
            <a:prstDash val="solid"/>
            <a:round/>
            <a:headEnd len="sm" w="sm" type="none"/>
            <a:tailEnd len="med" w="med" type="triangle"/>
          </a:ln>
        </p:spPr>
      </p:cxnSp>
      <p:cxnSp>
        <p:nvCxnSpPr>
          <p:cNvPr id="733" name="Google Shape;733;p41"/>
          <p:cNvCxnSpPr/>
          <p:nvPr/>
        </p:nvCxnSpPr>
        <p:spPr>
          <a:xfrm flipH="1" rot="10800000">
            <a:off x="4466318" y="6267991"/>
            <a:ext cx="519173" cy="26368"/>
          </a:xfrm>
          <a:prstGeom prst="straightConnector1">
            <a:avLst/>
          </a:prstGeom>
          <a:noFill/>
          <a:ln cap="flat" cmpd="sng" w="38100">
            <a:solidFill>
              <a:srgbClr val="00B050"/>
            </a:solidFill>
            <a:prstDash val="solid"/>
            <a:round/>
            <a:headEnd len="sm" w="sm" type="none"/>
            <a:tailEnd len="med" w="med" type="triangle"/>
          </a:ln>
        </p:spPr>
      </p:cxnSp>
      <p:cxnSp>
        <p:nvCxnSpPr>
          <p:cNvPr id="734" name="Google Shape;734;p41"/>
          <p:cNvCxnSpPr/>
          <p:nvPr/>
        </p:nvCxnSpPr>
        <p:spPr>
          <a:xfrm flipH="1" rot="10800000">
            <a:off x="7132182" y="3139338"/>
            <a:ext cx="553207" cy="156547"/>
          </a:xfrm>
          <a:prstGeom prst="straightConnector1">
            <a:avLst/>
          </a:prstGeom>
          <a:noFill/>
          <a:ln cap="flat" cmpd="sng" w="38100">
            <a:solidFill>
              <a:srgbClr val="00B050"/>
            </a:solidFill>
            <a:prstDash val="solid"/>
            <a:round/>
            <a:headEnd len="sm" w="sm" type="none"/>
            <a:tailEnd len="med" w="med" type="triangle"/>
          </a:ln>
        </p:spPr>
      </p:cxnSp>
      <p:cxnSp>
        <p:nvCxnSpPr>
          <p:cNvPr id="735" name="Google Shape;735;p41"/>
          <p:cNvCxnSpPr/>
          <p:nvPr/>
        </p:nvCxnSpPr>
        <p:spPr>
          <a:xfrm>
            <a:off x="7104715" y="1544174"/>
            <a:ext cx="638687" cy="1050054"/>
          </a:xfrm>
          <a:prstGeom prst="straightConnector1">
            <a:avLst/>
          </a:prstGeom>
          <a:noFill/>
          <a:ln cap="flat" cmpd="sng" w="38100">
            <a:solidFill>
              <a:srgbClr val="00B050"/>
            </a:solidFill>
            <a:prstDash val="solid"/>
            <a:round/>
            <a:headEnd len="sm" w="sm" type="none"/>
            <a:tailEnd len="med" w="med" type="triangle"/>
          </a:ln>
        </p:spPr>
      </p:cxnSp>
      <p:cxnSp>
        <p:nvCxnSpPr>
          <p:cNvPr id="736" name="Google Shape;736;p41"/>
          <p:cNvCxnSpPr/>
          <p:nvPr/>
        </p:nvCxnSpPr>
        <p:spPr>
          <a:xfrm>
            <a:off x="7127062" y="809253"/>
            <a:ext cx="990054" cy="1547457"/>
          </a:xfrm>
          <a:prstGeom prst="straightConnector1">
            <a:avLst/>
          </a:prstGeom>
          <a:noFill/>
          <a:ln cap="flat" cmpd="sng" w="38100">
            <a:solidFill>
              <a:srgbClr val="00B050"/>
            </a:solidFill>
            <a:prstDash val="solid"/>
            <a:round/>
            <a:headEnd len="sm" w="sm" type="none"/>
            <a:tailEnd len="med" w="med" type="triangle"/>
          </a:ln>
        </p:spPr>
      </p:cxnSp>
      <p:cxnSp>
        <p:nvCxnSpPr>
          <p:cNvPr id="737" name="Google Shape;737;p41"/>
          <p:cNvCxnSpPr/>
          <p:nvPr/>
        </p:nvCxnSpPr>
        <p:spPr>
          <a:xfrm flipH="1" rot="10800000">
            <a:off x="7019812" y="3400365"/>
            <a:ext cx="1010232" cy="679587"/>
          </a:xfrm>
          <a:prstGeom prst="straightConnector1">
            <a:avLst/>
          </a:prstGeom>
          <a:noFill/>
          <a:ln cap="flat" cmpd="sng" w="38100">
            <a:solidFill>
              <a:srgbClr val="00B050"/>
            </a:solidFill>
            <a:prstDash val="solid"/>
            <a:round/>
            <a:headEnd len="sm" w="sm" type="none"/>
            <a:tailEnd len="med" w="med" type="triangle"/>
          </a:ln>
        </p:spPr>
      </p:cxnSp>
      <p:cxnSp>
        <p:nvCxnSpPr>
          <p:cNvPr id="738" name="Google Shape;738;p41"/>
          <p:cNvCxnSpPr/>
          <p:nvPr/>
        </p:nvCxnSpPr>
        <p:spPr>
          <a:xfrm flipH="1" rot="10800000">
            <a:off x="6786271" y="5785390"/>
            <a:ext cx="340791" cy="277160"/>
          </a:xfrm>
          <a:prstGeom prst="straightConnector1">
            <a:avLst/>
          </a:prstGeom>
          <a:noFill/>
          <a:ln cap="flat" cmpd="sng" w="38100">
            <a:solidFill>
              <a:srgbClr val="00B050"/>
            </a:solidFill>
            <a:prstDash val="solid"/>
            <a:round/>
            <a:headEnd len="sm" w="sm" type="none"/>
            <a:tailEnd len="med" w="med" type="triangle"/>
          </a:ln>
        </p:spPr>
      </p:cxnSp>
      <p:cxnSp>
        <p:nvCxnSpPr>
          <p:cNvPr id="739" name="Google Shape;739;p41"/>
          <p:cNvCxnSpPr/>
          <p:nvPr/>
        </p:nvCxnSpPr>
        <p:spPr>
          <a:xfrm>
            <a:off x="6869180" y="6145262"/>
            <a:ext cx="360907" cy="143195"/>
          </a:xfrm>
          <a:prstGeom prst="straightConnector1">
            <a:avLst/>
          </a:prstGeom>
          <a:noFill/>
          <a:ln cap="flat" cmpd="sng" w="38100">
            <a:solidFill>
              <a:srgbClr val="00B050"/>
            </a:solidFill>
            <a:prstDash val="solid"/>
            <a:round/>
            <a:headEnd len="sm" w="sm" type="none"/>
            <a:tailEnd len="med" w="med" type="triangle"/>
          </a:ln>
        </p:spPr>
      </p:cxnSp>
      <p:cxnSp>
        <p:nvCxnSpPr>
          <p:cNvPr id="740" name="Google Shape;740;p41"/>
          <p:cNvCxnSpPr/>
          <p:nvPr/>
        </p:nvCxnSpPr>
        <p:spPr>
          <a:xfrm flipH="1" rot="10800000">
            <a:off x="8610600" y="4155948"/>
            <a:ext cx="939800" cy="1080879"/>
          </a:xfrm>
          <a:prstGeom prst="straightConnector1">
            <a:avLst/>
          </a:prstGeom>
          <a:noFill/>
          <a:ln cap="flat" cmpd="sng" w="38100">
            <a:solidFill>
              <a:srgbClr val="00B050"/>
            </a:solidFill>
            <a:prstDash val="solid"/>
            <a:round/>
            <a:headEnd len="sm" w="sm" type="none"/>
            <a:tailEnd len="med" w="med" type="triangle"/>
          </a:ln>
        </p:spPr>
      </p:cxnSp>
      <p:cxnSp>
        <p:nvCxnSpPr>
          <p:cNvPr id="741" name="Google Shape;741;p41"/>
          <p:cNvCxnSpPr/>
          <p:nvPr/>
        </p:nvCxnSpPr>
        <p:spPr>
          <a:xfrm flipH="1" rot="10800000">
            <a:off x="10185383" y="4088665"/>
            <a:ext cx="340211" cy="1595833"/>
          </a:xfrm>
          <a:prstGeom prst="straightConnector1">
            <a:avLst/>
          </a:prstGeom>
          <a:noFill/>
          <a:ln cap="flat" cmpd="sng" w="38100">
            <a:solidFill>
              <a:srgbClr val="00B050"/>
            </a:solidFill>
            <a:prstDash val="solid"/>
            <a:round/>
            <a:headEnd len="sm" w="sm" type="none"/>
            <a:tailEnd len="med" w="med" type="triangle"/>
          </a:ln>
        </p:spPr>
      </p:cxnSp>
      <p:cxnSp>
        <p:nvCxnSpPr>
          <p:cNvPr id="742" name="Google Shape;742;p41"/>
          <p:cNvCxnSpPr/>
          <p:nvPr/>
        </p:nvCxnSpPr>
        <p:spPr>
          <a:xfrm flipH="1" rot="10800000">
            <a:off x="9056727" y="6361053"/>
            <a:ext cx="360907" cy="230409"/>
          </a:xfrm>
          <a:prstGeom prst="straightConnector1">
            <a:avLst/>
          </a:prstGeom>
          <a:noFill/>
          <a:ln cap="flat" cmpd="sng" w="38100">
            <a:solidFill>
              <a:srgbClr val="00B050"/>
            </a:solidFill>
            <a:prstDash val="solid"/>
            <a:round/>
            <a:headEnd len="sm" w="sm" type="none"/>
            <a:tailEnd len="med" w="med" type="triangle"/>
          </a:ln>
        </p:spPr>
      </p:cxnSp>
      <p:cxnSp>
        <p:nvCxnSpPr>
          <p:cNvPr id="743" name="Google Shape;743;p41"/>
          <p:cNvCxnSpPr/>
          <p:nvPr/>
        </p:nvCxnSpPr>
        <p:spPr>
          <a:xfrm>
            <a:off x="8865042" y="2718623"/>
            <a:ext cx="546689" cy="225157"/>
          </a:xfrm>
          <a:prstGeom prst="straightConnector1">
            <a:avLst/>
          </a:prstGeom>
          <a:noFill/>
          <a:ln cap="flat" cmpd="sng" w="38100">
            <a:solidFill>
              <a:srgbClr val="00B050"/>
            </a:solidFill>
            <a:prstDash val="solid"/>
            <a:round/>
            <a:headEnd len="sm" w="sm" type="none"/>
            <a:tailEnd len="med" w="med" type="triangle"/>
          </a:ln>
        </p:spPr>
      </p:cxnSp>
      <p:cxnSp>
        <p:nvCxnSpPr>
          <p:cNvPr id="744" name="Google Shape;744;p41"/>
          <p:cNvCxnSpPr/>
          <p:nvPr/>
        </p:nvCxnSpPr>
        <p:spPr>
          <a:xfrm>
            <a:off x="8649564" y="3281854"/>
            <a:ext cx="546689" cy="277657"/>
          </a:xfrm>
          <a:prstGeom prst="straightConnector1">
            <a:avLst/>
          </a:prstGeom>
          <a:noFill/>
          <a:ln cap="flat" cmpd="sng" w="38100">
            <a:solidFill>
              <a:srgbClr val="00B050"/>
            </a:solidFill>
            <a:prstDash val="solid"/>
            <a:round/>
            <a:headEnd len="sm" w="sm" type="none"/>
            <a:tailEnd len="med" w="med" type="triangle"/>
          </a:ln>
        </p:spPr>
      </p:cxnSp>
      <p:cxnSp>
        <p:nvCxnSpPr>
          <p:cNvPr id="745" name="Google Shape;745;p41"/>
          <p:cNvCxnSpPr/>
          <p:nvPr/>
        </p:nvCxnSpPr>
        <p:spPr>
          <a:xfrm>
            <a:off x="7178009" y="571735"/>
            <a:ext cx="3278324" cy="2315205"/>
          </a:xfrm>
          <a:prstGeom prst="straightConnector1">
            <a:avLst/>
          </a:prstGeom>
          <a:noFill/>
          <a:ln cap="flat" cmpd="sng" w="38100">
            <a:solidFill>
              <a:srgbClr val="00B050"/>
            </a:solidFill>
            <a:prstDash val="solid"/>
            <a:round/>
            <a:headEnd len="sm" w="sm" type="none"/>
            <a:tailEnd len="med" w="med" type="triangle"/>
          </a:ln>
        </p:spPr>
      </p:cxnSp>
      <p:sp>
        <p:nvSpPr>
          <p:cNvPr id="746" name="Google Shape;746;p41"/>
          <p:cNvSpPr/>
          <p:nvPr/>
        </p:nvSpPr>
        <p:spPr>
          <a:xfrm>
            <a:off x="9917169" y="6522536"/>
            <a:ext cx="2025939"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600">
                <a:solidFill>
                  <a:schemeClr val="dk1"/>
                </a:solidFill>
                <a:latin typeface="Calibri"/>
                <a:ea typeface="Calibri"/>
                <a:cs typeface="Calibri"/>
                <a:sym typeface="Calibri"/>
              </a:rPr>
              <a:t>Vaccines, 2021, 9: 877</a:t>
            </a:r>
            <a:endParaRPr sz="16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0" name="Shape 750"/>
        <p:cNvGrpSpPr/>
        <p:nvPr/>
      </p:nvGrpSpPr>
      <p:grpSpPr>
        <a:xfrm>
          <a:off x="0" y="0"/>
          <a:ext cx="0" cy="0"/>
          <a:chOff x="0" y="0"/>
          <a:chExt cx="0" cy="0"/>
        </a:xfrm>
      </p:grpSpPr>
      <p:sp>
        <p:nvSpPr>
          <p:cNvPr id="751" name="Google Shape;751;p42"/>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752" name="Google Shape;752;p42"/>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888888"/>
                </a:solidFill>
                <a:latin typeface="Avenir"/>
                <a:ea typeface="Avenir"/>
                <a:cs typeface="Avenir"/>
                <a:sym typeface="Avenir"/>
              </a:rPr>
              <a:t>Confidential. Circulation Restricted.</a:t>
            </a:r>
            <a:endParaRPr/>
          </a:p>
        </p:txBody>
      </p:sp>
      <p:sp>
        <p:nvSpPr>
          <p:cNvPr id="753" name="Google Shape;753;p42"/>
          <p:cNvSpPr txBox="1"/>
          <p:nvPr>
            <p:ph idx="12" type="sldNum"/>
          </p:nvPr>
        </p:nvSpPr>
        <p:spPr>
          <a:xfrm>
            <a:off x="8610600" y="630679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Avenir"/>
                <a:ea typeface="Avenir"/>
                <a:cs typeface="Avenir"/>
                <a:sym typeface="Avenir"/>
              </a:rPr>
              <a:t>‹#›</a:t>
            </a:fld>
            <a:endParaRPr>
              <a:solidFill>
                <a:srgbClr val="888888"/>
              </a:solidFill>
              <a:latin typeface="Avenir"/>
              <a:ea typeface="Avenir"/>
              <a:cs typeface="Avenir"/>
              <a:sym typeface="Avenir"/>
            </a:endParaRPr>
          </a:p>
        </p:txBody>
      </p:sp>
      <p:sp>
        <p:nvSpPr>
          <p:cNvPr id="754" name="Google Shape;754;p42"/>
          <p:cNvSpPr/>
          <p:nvPr/>
        </p:nvSpPr>
        <p:spPr>
          <a:xfrm>
            <a:off x="45720" y="4819194"/>
            <a:ext cx="2491408" cy="967409"/>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000000"/>
                </a:solidFill>
                <a:latin typeface="Calibri"/>
                <a:ea typeface="Calibri"/>
                <a:cs typeface="Calibri"/>
                <a:sym typeface="Calibri"/>
              </a:rPr>
              <a:t>Whole-cell Vaccine</a:t>
            </a:r>
            <a:endParaRPr/>
          </a:p>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55" name="Google Shape;755;p42"/>
          <p:cNvSpPr/>
          <p:nvPr/>
        </p:nvSpPr>
        <p:spPr>
          <a:xfrm>
            <a:off x="891208" y="2644782"/>
            <a:ext cx="1645920" cy="1511166"/>
          </a:xfrm>
          <a:prstGeom prst="diamond">
            <a:avLst/>
          </a:prstGeom>
          <a:solidFill>
            <a:srgbClr val="C6E4DB"/>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Naïve CD4+ T Cell</a:t>
            </a:r>
            <a:endParaRPr/>
          </a:p>
        </p:txBody>
      </p:sp>
      <p:sp>
        <p:nvSpPr>
          <p:cNvPr id="756" name="Google Shape;756;p42"/>
          <p:cNvSpPr/>
          <p:nvPr/>
        </p:nvSpPr>
        <p:spPr>
          <a:xfrm>
            <a:off x="411480" y="3628090"/>
            <a:ext cx="795528" cy="1055716"/>
          </a:xfrm>
          <a:prstGeom prst="bentArrow">
            <a:avLst>
              <a:gd fmla="val 25000" name="adj1"/>
              <a:gd fmla="val 25000" name="adj2"/>
              <a:gd fmla="val 25000" name="adj3"/>
              <a:gd fmla="val 43750" name="adj4"/>
            </a:avLst>
          </a:prstGeom>
          <a:solidFill>
            <a:srgbClr val="00B050"/>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42"/>
          <p:cNvSpPr/>
          <p:nvPr/>
        </p:nvSpPr>
        <p:spPr>
          <a:xfrm>
            <a:off x="3136669" y="701804"/>
            <a:ext cx="1130166" cy="933650"/>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  </a:t>
            </a:r>
            <a:r>
              <a:rPr b="1" lang="en-US" sz="2400">
                <a:solidFill>
                  <a:schemeClr val="dk1"/>
                </a:solidFill>
                <a:latin typeface="Calibri"/>
                <a:ea typeface="Calibri"/>
                <a:cs typeface="Calibri"/>
                <a:sym typeface="Calibri"/>
              </a:rPr>
              <a:t>Th1</a:t>
            </a:r>
            <a:endParaRPr/>
          </a:p>
        </p:txBody>
      </p:sp>
      <p:sp>
        <p:nvSpPr>
          <p:cNvPr id="758" name="Google Shape;758;p42"/>
          <p:cNvSpPr/>
          <p:nvPr/>
        </p:nvSpPr>
        <p:spPr>
          <a:xfrm>
            <a:off x="3281212" y="962527"/>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42"/>
          <p:cNvSpPr/>
          <p:nvPr/>
        </p:nvSpPr>
        <p:spPr>
          <a:xfrm>
            <a:off x="3175135" y="3006961"/>
            <a:ext cx="1130166" cy="959889"/>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Th17</a:t>
            </a:r>
            <a:endParaRPr/>
          </a:p>
        </p:txBody>
      </p:sp>
      <p:sp>
        <p:nvSpPr>
          <p:cNvPr id="760" name="Google Shape;760;p42"/>
          <p:cNvSpPr/>
          <p:nvPr/>
        </p:nvSpPr>
        <p:spPr>
          <a:xfrm>
            <a:off x="3336359" y="5467686"/>
            <a:ext cx="1130166" cy="933650"/>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TfH</a:t>
            </a:r>
            <a:endParaRPr b="1" sz="2400">
              <a:solidFill>
                <a:schemeClr val="dk1"/>
              </a:solidFill>
              <a:latin typeface="Calibri"/>
              <a:ea typeface="Calibri"/>
              <a:cs typeface="Calibri"/>
              <a:sym typeface="Calibri"/>
            </a:endParaRPr>
          </a:p>
        </p:txBody>
      </p:sp>
      <p:sp>
        <p:nvSpPr>
          <p:cNvPr id="761" name="Google Shape;761;p42"/>
          <p:cNvSpPr/>
          <p:nvPr/>
        </p:nvSpPr>
        <p:spPr>
          <a:xfrm>
            <a:off x="3284221" y="3300266"/>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42"/>
          <p:cNvSpPr/>
          <p:nvPr/>
        </p:nvSpPr>
        <p:spPr>
          <a:xfrm>
            <a:off x="3467105" y="5751632"/>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42"/>
          <p:cNvSpPr/>
          <p:nvPr/>
        </p:nvSpPr>
        <p:spPr>
          <a:xfrm>
            <a:off x="5126523" y="5059411"/>
            <a:ext cx="1785485" cy="493122"/>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Optimal Germinal Center reaction </a:t>
            </a:r>
            <a:endParaRPr/>
          </a:p>
        </p:txBody>
      </p:sp>
      <p:sp>
        <p:nvSpPr>
          <p:cNvPr id="764" name="Google Shape;764;p42"/>
          <p:cNvSpPr/>
          <p:nvPr/>
        </p:nvSpPr>
        <p:spPr>
          <a:xfrm>
            <a:off x="7515650" y="6063916"/>
            <a:ext cx="1891798" cy="575005"/>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Memory B cells</a:t>
            </a:r>
            <a:endParaRPr/>
          </a:p>
        </p:txBody>
      </p:sp>
      <p:sp>
        <p:nvSpPr>
          <p:cNvPr id="765" name="Google Shape;765;p42"/>
          <p:cNvSpPr/>
          <p:nvPr/>
        </p:nvSpPr>
        <p:spPr>
          <a:xfrm>
            <a:off x="7372875" y="3993848"/>
            <a:ext cx="1951590" cy="585325"/>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pertussis specific IgG activity</a:t>
            </a:r>
            <a:endParaRPr/>
          </a:p>
        </p:txBody>
      </p:sp>
      <p:sp>
        <p:nvSpPr>
          <p:cNvPr id="766" name="Google Shape;766;p42"/>
          <p:cNvSpPr/>
          <p:nvPr/>
        </p:nvSpPr>
        <p:spPr>
          <a:xfrm>
            <a:off x="7483968" y="4984950"/>
            <a:ext cx="1923480" cy="673189"/>
          </a:xfrm>
          <a:prstGeom prst="flowChartTerminator">
            <a:avLst/>
          </a:prstGeom>
          <a:solidFill>
            <a:srgbClr val="DCF0F2"/>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Calibri"/>
                <a:ea typeface="Calibri"/>
                <a:cs typeface="Calibri"/>
                <a:sym typeface="Calibri"/>
              </a:rPr>
              <a:t>Increased long lived Plasma B cell (Bone Marrow)</a:t>
            </a:r>
            <a:endParaRPr/>
          </a:p>
        </p:txBody>
      </p:sp>
      <p:sp>
        <p:nvSpPr>
          <p:cNvPr id="767" name="Google Shape;767;p42"/>
          <p:cNvSpPr/>
          <p:nvPr/>
        </p:nvSpPr>
        <p:spPr>
          <a:xfrm>
            <a:off x="5807509" y="2104167"/>
            <a:ext cx="1565365" cy="1196099"/>
          </a:xfrm>
          <a:prstGeom prst="ellipse">
            <a:avLst/>
          </a:prstGeom>
          <a:solidFill>
            <a:srgbClr val="FF0066"/>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T cell Memory</a:t>
            </a:r>
            <a:endParaRPr/>
          </a:p>
        </p:txBody>
      </p:sp>
      <p:sp>
        <p:nvSpPr>
          <p:cNvPr id="768" name="Google Shape;768;p42"/>
          <p:cNvSpPr/>
          <p:nvPr/>
        </p:nvSpPr>
        <p:spPr>
          <a:xfrm>
            <a:off x="5935978" y="2461903"/>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42"/>
          <p:cNvSpPr/>
          <p:nvPr/>
        </p:nvSpPr>
        <p:spPr>
          <a:xfrm>
            <a:off x="9324465" y="2702216"/>
            <a:ext cx="2491408" cy="886766"/>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000000"/>
                </a:solidFill>
                <a:latin typeface="Calibri"/>
                <a:ea typeface="Calibri"/>
                <a:cs typeface="Calibri"/>
                <a:sym typeface="Calibri"/>
              </a:rPr>
              <a:t>LONGETIVITY OF PROTECTION</a:t>
            </a:r>
            <a:endParaRPr/>
          </a:p>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70" name="Google Shape;770;p42"/>
          <p:cNvSpPr/>
          <p:nvPr/>
        </p:nvSpPr>
        <p:spPr>
          <a:xfrm>
            <a:off x="8277282" y="964802"/>
            <a:ext cx="1130166" cy="959889"/>
          </a:xfrm>
          <a:prstGeom prst="ellipse">
            <a:avLst/>
          </a:prstGeom>
          <a:solidFill>
            <a:srgbClr val="25FB58"/>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 TRM</a:t>
            </a:r>
            <a:endParaRPr/>
          </a:p>
        </p:txBody>
      </p:sp>
      <p:sp>
        <p:nvSpPr>
          <p:cNvPr id="771" name="Google Shape;771;p42"/>
          <p:cNvSpPr/>
          <p:nvPr/>
        </p:nvSpPr>
        <p:spPr>
          <a:xfrm>
            <a:off x="8388375" y="1248280"/>
            <a:ext cx="160021" cy="365758"/>
          </a:xfrm>
          <a:prstGeom prst="up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2" name="Google Shape;772;p42"/>
          <p:cNvCxnSpPr/>
          <p:nvPr/>
        </p:nvCxnSpPr>
        <p:spPr>
          <a:xfrm flipH="1" rot="10800000">
            <a:off x="1746252" y="1328285"/>
            <a:ext cx="1278627" cy="1307275"/>
          </a:xfrm>
          <a:prstGeom prst="straightConnector1">
            <a:avLst/>
          </a:prstGeom>
          <a:noFill/>
          <a:ln cap="flat" cmpd="sng" w="38100">
            <a:solidFill>
              <a:srgbClr val="2E91B8"/>
            </a:solidFill>
            <a:prstDash val="solid"/>
            <a:round/>
            <a:headEnd len="sm" w="sm" type="none"/>
            <a:tailEnd len="med" w="med" type="triangle"/>
          </a:ln>
        </p:spPr>
      </p:cxnSp>
      <p:cxnSp>
        <p:nvCxnSpPr>
          <p:cNvPr id="773" name="Google Shape;773;p42"/>
          <p:cNvCxnSpPr/>
          <p:nvPr/>
        </p:nvCxnSpPr>
        <p:spPr>
          <a:xfrm>
            <a:off x="2641031" y="3411618"/>
            <a:ext cx="468518" cy="31082"/>
          </a:xfrm>
          <a:prstGeom prst="straightConnector1">
            <a:avLst/>
          </a:prstGeom>
          <a:noFill/>
          <a:ln cap="flat" cmpd="sng" w="38100">
            <a:solidFill>
              <a:srgbClr val="2E91B8"/>
            </a:solidFill>
            <a:prstDash val="solid"/>
            <a:round/>
            <a:headEnd len="sm" w="sm" type="none"/>
            <a:tailEnd len="med" w="med" type="triangle"/>
          </a:ln>
        </p:spPr>
      </p:cxnSp>
      <p:cxnSp>
        <p:nvCxnSpPr>
          <p:cNvPr id="774" name="Google Shape;774;p42"/>
          <p:cNvCxnSpPr/>
          <p:nvPr/>
        </p:nvCxnSpPr>
        <p:spPr>
          <a:xfrm>
            <a:off x="1738229" y="4154117"/>
            <a:ext cx="1706013" cy="1398416"/>
          </a:xfrm>
          <a:prstGeom prst="straightConnector1">
            <a:avLst/>
          </a:prstGeom>
          <a:noFill/>
          <a:ln cap="flat" cmpd="sng" w="38100">
            <a:solidFill>
              <a:srgbClr val="2E91B8"/>
            </a:solidFill>
            <a:prstDash val="solid"/>
            <a:round/>
            <a:headEnd len="sm" w="sm" type="none"/>
            <a:tailEnd len="med" w="med" type="triangle"/>
          </a:ln>
        </p:spPr>
      </p:cxnSp>
      <p:cxnSp>
        <p:nvCxnSpPr>
          <p:cNvPr id="775" name="Google Shape;775;p42"/>
          <p:cNvCxnSpPr/>
          <p:nvPr/>
        </p:nvCxnSpPr>
        <p:spPr>
          <a:xfrm flipH="1" rot="10800000">
            <a:off x="4157211" y="3259732"/>
            <a:ext cx="1885544" cy="2194582"/>
          </a:xfrm>
          <a:prstGeom prst="straightConnector1">
            <a:avLst/>
          </a:prstGeom>
          <a:noFill/>
          <a:ln cap="flat" cmpd="sng" w="38100">
            <a:solidFill>
              <a:srgbClr val="2E91B8"/>
            </a:solidFill>
            <a:prstDash val="solid"/>
            <a:round/>
            <a:headEnd len="sm" w="sm" type="none"/>
            <a:tailEnd len="med" w="med" type="triangle"/>
          </a:ln>
        </p:spPr>
      </p:cxnSp>
      <p:cxnSp>
        <p:nvCxnSpPr>
          <p:cNvPr id="776" name="Google Shape;776;p42"/>
          <p:cNvCxnSpPr/>
          <p:nvPr/>
        </p:nvCxnSpPr>
        <p:spPr>
          <a:xfrm>
            <a:off x="4411378" y="1257776"/>
            <a:ext cx="1396131" cy="1047370"/>
          </a:xfrm>
          <a:prstGeom prst="straightConnector1">
            <a:avLst/>
          </a:prstGeom>
          <a:noFill/>
          <a:ln cap="flat" cmpd="sng" w="38100">
            <a:solidFill>
              <a:srgbClr val="2E91B8"/>
            </a:solidFill>
            <a:prstDash val="solid"/>
            <a:round/>
            <a:headEnd len="sm" w="sm" type="none"/>
            <a:tailEnd len="med" w="med" type="triangle"/>
          </a:ln>
        </p:spPr>
      </p:cxnSp>
      <p:cxnSp>
        <p:nvCxnSpPr>
          <p:cNvPr id="777" name="Google Shape;777;p42"/>
          <p:cNvCxnSpPr/>
          <p:nvPr/>
        </p:nvCxnSpPr>
        <p:spPr>
          <a:xfrm flipH="1" rot="10800000">
            <a:off x="4361570" y="2891372"/>
            <a:ext cx="1445939" cy="599539"/>
          </a:xfrm>
          <a:prstGeom prst="straightConnector1">
            <a:avLst/>
          </a:prstGeom>
          <a:noFill/>
          <a:ln cap="flat" cmpd="sng" w="38100">
            <a:solidFill>
              <a:srgbClr val="2E91B8"/>
            </a:solidFill>
            <a:prstDash val="solid"/>
            <a:round/>
            <a:headEnd len="sm" w="sm" type="none"/>
            <a:tailEnd len="med" w="med" type="triangle"/>
          </a:ln>
        </p:spPr>
      </p:cxnSp>
      <p:cxnSp>
        <p:nvCxnSpPr>
          <p:cNvPr id="778" name="Google Shape;778;p42"/>
          <p:cNvCxnSpPr/>
          <p:nvPr/>
        </p:nvCxnSpPr>
        <p:spPr>
          <a:xfrm flipH="1" rot="10800000">
            <a:off x="4597271" y="5445459"/>
            <a:ext cx="502712" cy="409844"/>
          </a:xfrm>
          <a:prstGeom prst="straightConnector1">
            <a:avLst/>
          </a:prstGeom>
          <a:noFill/>
          <a:ln cap="flat" cmpd="sng" w="38100">
            <a:solidFill>
              <a:srgbClr val="2E91B8"/>
            </a:solidFill>
            <a:prstDash val="solid"/>
            <a:round/>
            <a:headEnd len="sm" w="sm" type="none"/>
            <a:tailEnd len="med" w="med" type="triangle"/>
          </a:ln>
        </p:spPr>
      </p:cxnSp>
      <p:cxnSp>
        <p:nvCxnSpPr>
          <p:cNvPr id="779" name="Google Shape;779;p42"/>
          <p:cNvCxnSpPr/>
          <p:nvPr/>
        </p:nvCxnSpPr>
        <p:spPr>
          <a:xfrm>
            <a:off x="6956238" y="5272755"/>
            <a:ext cx="468518" cy="31082"/>
          </a:xfrm>
          <a:prstGeom prst="straightConnector1">
            <a:avLst/>
          </a:prstGeom>
          <a:noFill/>
          <a:ln cap="flat" cmpd="sng" w="38100">
            <a:solidFill>
              <a:srgbClr val="2E91B8"/>
            </a:solidFill>
            <a:prstDash val="solid"/>
            <a:round/>
            <a:headEnd len="sm" w="sm" type="none"/>
            <a:tailEnd len="med" w="med" type="triangle"/>
          </a:ln>
        </p:spPr>
      </p:cxnSp>
      <p:cxnSp>
        <p:nvCxnSpPr>
          <p:cNvPr id="780" name="Google Shape;780;p42"/>
          <p:cNvCxnSpPr/>
          <p:nvPr/>
        </p:nvCxnSpPr>
        <p:spPr>
          <a:xfrm flipH="1" rot="10800000">
            <a:off x="6870162" y="4515302"/>
            <a:ext cx="502713" cy="508814"/>
          </a:xfrm>
          <a:prstGeom prst="straightConnector1">
            <a:avLst/>
          </a:prstGeom>
          <a:noFill/>
          <a:ln cap="flat" cmpd="sng" w="38100">
            <a:solidFill>
              <a:srgbClr val="2E91B8"/>
            </a:solidFill>
            <a:prstDash val="solid"/>
            <a:round/>
            <a:headEnd len="sm" w="sm" type="none"/>
            <a:tailEnd len="med" w="med" type="triangle"/>
          </a:ln>
        </p:spPr>
      </p:cxnSp>
      <p:cxnSp>
        <p:nvCxnSpPr>
          <p:cNvPr id="781" name="Google Shape;781;p42"/>
          <p:cNvCxnSpPr/>
          <p:nvPr/>
        </p:nvCxnSpPr>
        <p:spPr>
          <a:xfrm>
            <a:off x="6878118" y="5638807"/>
            <a:ext cx="605850" cy="600345"/>
          </a:xfrm>
          <a:prstGeom prst="straightConnector1">
            <a:avLst/>
          </a:prstGeom>
          <a:noFill/>
          <a:ln cap="flat" cmpd="sng" w="38100">
            <a:solidFill>
              <a:srgbClr val="2E91B8"/>
            </a:solidFill>
            <a:prstDash val="solid"/>
            <a:round/>
            <a:headEnd len="sm" w="sm" type="none"/>
            <a:tailEnd len="med" w="med" type="triangle"/>
          </a:ln>
        </p:spPr>
      </p:cxnSp>
      <p:cxnSp>
        <p:nvCxnSpPr>
          <p:cNvPr id="782" name="Google Shape;782;p42"/>
          <p:cNvCxnSpPr/>
          <p:nvPr/>
        </p:nvCxnSpPr>
        <p:spPr>
          <a:xfrm flipH="1" rot="10800000">
            <a:off x="9479487" y="3739441"/>
            <a:ext cx="502713" cy="508814"/>
          </a:xfrm>
          <a:prstGeom prst="straightConnector1">
            <a:avLst/>
          </a:prstGeom>
          <a:noFill/>
          <a:ln cap="flat" cmpd="sng" w="38100">
            <a:solidFill>
              <a:srgbClr val="2E91B8"/>
            </a:solidFill>
            <a:prstDash val="solid"/>
            <a:round/>
            <a:headEnd len="sm" w="sm" type="none"/>
            <a:tailEnd len="med" w="med" type="triangle"/>
          </a:ln>
        </p:spPr>
      </p:cxnSp>
      <p:cxnSp>
        <p:nvCxnSpPr>
          <p:cNvPr id="783" name="Google Shape;783;p42"/>
          <p:cNvCxnSpPr/>
          <p:nvPr/>
        </p:nvCxnSpPr>
        <p:spPr>
          <a:xfrm flipH="1" rot="10800000">
            <a:off x="9503146" y="3831861"/>
            <a:ext cx="893921" cy="1383552"/>
          </a:xfrm>
          <a:prstGeom prst="straightConnector1">
            <a:avLst/>
          </a:prstGeom>
          <a:noFill/>
          <a:ln cap="flat" cmpd="sng" w="38100">
            <a:solidFill>
              <a:srgbClr val="2E91B8"/>
            </a:solidFill>
            <a:prstDash val="solid"/>
            <a:round/>
            <a:headEnd len="sm" w="sm" type="none"/>
            <a:tailEnd len="med" w="med" type="triangle"/>
          </a:ln>
        </p:spPr>
      </p:cxnSp>
      <p:cxnSp>
        <p:nvCxnSpPr>
          <p:cNvPr id="784" name="Google Shape;784;p42"/>
          <p:cNvCxnSpPr/>
          <p:nvPr/>
        </p:nvCxnSpPr>
        <p:spPr>
          <a:xfrm flipH="1" rot="10800000">
            <a:off x="9457632" y="3739441"/>
            <a:ext cx="1692968" cy="2467005"/>
          </a:xfrm>
          <a:prstGeom prst="straightConnector1">
            <a:avLst/>
          </a:prstGeom>
          <a:noFill/>
          <a:ln cap="flat" cmpd="sng" w="38100">
            <a:solidFill>
              <a:srgbClr val="2E91B8"/>
            </a:solidFill>
            <a:prstDash val="solid"/>
            <a:round/>
            <a:headEnd len="sm" w="sm" type="none"/>
            <a:tailEnd len="med" w="med" type="triangle"/>
          </a:ln>
        </p:spPr>
      </p:cxnSp>
      <p:cxnSp>
        <p:nvCxnSpPr>
          <p:cNvPr id="785" name="Google Shape;785;p42"/>
          <p:cNvCxnSpPr/>
          <p:nvPr/>
        </p:nvCxnSpPr>
        <p:spPr>
          <a:xfrm flipH="1" rot="10800000">
            <a:off x="7346069" y="1730801"/>
            <a:ext cx="988739" cy="610591"/>
          </a:xfrm>
          <a:prstGeom prst="straightConnector1">
            <a:avLst/>
          </a:prstGeom>
          <a:noFill/>
          <a:ln cap="flat" cmpd="sng" w="38100">
            <a:solidFill>
              <a:srgbClr val="2E91B8"/>
            </a:solidFill>
            <a:prstDash val="solid"/>
            <a:round/>
            <a:headEnd len="sm" w="sm" type="none"/>
            <a:tailEnd len="med" w="med" type="triangle"/>
          </a:ln>
        </p:spPr>
      </p:cxnSp>
      <p:cxnSp>
        <p:nvCxnSpPr>
          <p:cNvPr id="786" name="Google Shape;786;p42"/>
          <p:cNvCxnSpPr/>
          <p:nvPr/>
        </p:nvCxnSpPr>
        <p:spPr>
          <a:xfrm>
            <a:off x="9503146" y="1514067"/>
            <a:ext cx="835515" cy="965256"/>
          </a:xfrm>
          <a:prstGeom prst="straightConnector1">
            <a:avLst/>
          </a:prstGeom>
          <a:noFill/>
          <a:ln cap="flat" cmpd="sng" w="38100">
            <a:solidFill>
              <a:srgbClr val="2E91B8"/>
            </a:solidFill>
            <a:prstDash val="solid"/>
            <a:round/>
            <a:headEnd len="sm" w="sm" type="none"/>
            <a:tailEnd len="med" w="med" type="triangle"/>
          </a:ln>
        </p:spPr>
      </p:cxnSp>
      <p:sp>
        <p:nvSpPr>
          <p:cNvPr id="787" name="Google Shape;787;p42"/>
          <p:cNvSpPr/>
          <p:nvPr/>
        </p:nvSpPr>
        <p:spPr>
          <a:xfrm>
            <a:off x="9917169" y="6522536"/>
            <a:ext cx="2025939"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600">
                <a:solidFill>
                  <a:schemeClr val="dk1"/>
                </a:solidFill>
                <a:latin typeface="Calibri"/>
                <a:ea typeface="Calibri"/>
                <a:cs typeface="Calibri"/>
                <a:sym typeface="Calibri"/>
              </a:rPr>
              <a:t>Vaccines, 2021, 9: 877</a:t>
            </a:r>
            <a:endParaRPr sz="16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3"/>
          <p:cNvSpPr txBox="1"/>
          <p:nvPr>
            <p:ph idx="11" type="ftr"/>
          </p:nvPr>
        </p:nvSpPr>
        <p:spPr>
          <a:xfrm>
            <a:off x="4000100" y="6534025"/>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900"/>
              <a:buFont typeface="Avenir"/>
              <a:buNone/>
            </a:pPr>
            <a:r>
              <a:rPr b="0" i="0" lang="en-US" sz="900" u="none" cap="none" strike="noStrike">
                <a:solidFill>
                  <a:srgbClr val="888888"/>
                </a:solidFill>
                <a:latin typeface="Avenir"/>
                <a:ea typeface="Avenir"/>
                <a:cs typeface="Avenir"/>
                <a:sym typeface="Avenir"/>
              </a:rPr>
              <a:t>Confidential. Circulation Restricted.</a:t>
            </a:r>
            <a:endParaRPr/>
          </a:p>
        </p:txBody>
      </p:sp>
      <p:sp>
        <p:nvSpPr>
          <p:cNvPr id="794" name="Google Shape;794;p43"/>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venir"/>
              <a:buNone/>
            </a:pPr>
            <a:fld id="{00000000-1234-1234-1234-123412341234}" type="slidenum">
              <a:rPr b="0" i="0" lang="en-US" sz="900" u="none" cap="none" strike="noStrike">
                <a:solidFill>
                  <a:srgbClr val="888888"/>
                </a:solidFill>
                <a:latin typeface="Avenir"/>
                <a:ea typeface="Avenir"/>
                <a:cs typeface="Avenir"/>
                <a:sym typeface="Avenir"/>
              </a:rPr>
              <a:t>‹#›</a:t>
            </a:fld>
            <a:endParaRPr b="0" i="0" sz="900" u="none" cap="none" strike="noStrike">
              <a:solidFill>
                <a:srgbClr val="888888"/>
              </a:solidFill>
              <a:latin typeface="Avenir"/>
              <a:ea typeface="Avenir"/>
              <a:cs typeface="Avenir"/>
              <a:sym typeface="Avenir"/>
            </a:endParaRPr>
          </a:p>
        </p:txBody>
      </p:sp>
      <p:pic>
        <p:nvPicPr>
          <p:cNvPr id="795" name="Google Shape;795;p43"/>
          <p:cNvPicPr preferRelativeResize="0"/>
          <p:nvPr/>
        </p:nvPicPr>
        <p:blipFill rotWithShape="1">
          <a:blip r:embed="rId3">
            <a:alphaModFix/>
          </a:blip>
          <a:srcRect b="7371" l="12947" r="53026" t="19927"/>
          <a:stretch/>
        </p:blipFill>
        <p:spPr>
          <a:xfrm>
            <a:off x="163628" y="702331"/>
            <a:ext cx="4884821" cy="5870853"/>
          </a:xfrm>
          <a:prstGeom prst="rect">
            <a:avLst/>
          </a:prstGeom>
          <a:noFill/>
          <a:ln>
            <a:noFill/>
          </a:ln>
        </p:spPr>
      </p:pic>
      <p:sp>
        <p:nvSpPr>
          <p:cNvPr id="796" name="Google Shape;796;p43"/>
          <p:cNvSpPr/>
          <p:nvPr/>
        </p:nvSpPr>
        <p:spPr>
          <a:xfrm>
            <a:off x="5376708" y="931065"/>
            <a:ext cx="6429275" cy="572464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800"/>
              <a:buFont typeface="Courier New"/>
              <a:buChar char="o"/>
            </a:pPr>
            <a:r>
              <a:rPr b="1" lang="en-US" sz="1800">
                <a:solidFill>
                  <a:srgbClr val="000000"/>
                </a:solidFill>
                <a:latin typeface="Calibri"/>
                <a:ea typeface="Calibri"/>
                <a:cs typeface="Calibri"/>
                <a:sym typeface="Calibri"/>
              </a:rPr>
              <a:t>B. Pertussis infection, specific tissue-resident memory T (TRM) cells accumulate within the upper and lower respiratory tract, including the nasal cavity. </a:t>
            </a:r>
            <a:endParaRPr/>
          </a:p>
          <a:p>
            <a:pPr indent="-171450" lvl="0" marL="285750" marR="0" rtl="0" algn="just">
              <a:spcBef>
                <a:spcPts val="0"/>
              </a:spcBef>
              <a:spcAft>
                <a:spcPts val="0"/>
              </a:spcAft>
              <a:buClr>
                <a:schemeClr val="dk1"/>
              </a:buClr>
              <a:buSzPts val="1800"/>
              <a:buFont typeface="Courier New"/>
              <a:buNone/>
            </a:pPr>
            <a:r>
              <a:t/>
            </a:r>
            <a:endParaRPr b="1" sz="1800">
              <a:solidFill>
                <a:srgbClr val="000000"/>
              </a:solidFill>
              <a:latin typeface="Calibri"/>
              <a:ea typeface="Calibri"/>
              <a:cs typeface="Calibri"/>
              <a:sym typeface="Calibri"/>
            </a:endParaRPr>
          </a:p>
          <a:p>
            <a:pPr indent="-285750" lvl="0" marL="285750" marR="0" rtl="0" algn="just">
              <a:spcBef>
                <a:spcPts val="0"/>
              </a:spcBef>
              <a:spcAft>
                <a:spcPts val="0"/>
              </a:spcAft>
              <a:buClr>
                <a:srgbClr val="000000"/>
              </a:buClr>
              <a:buSzPts val="1800"/>
              <a:buFont typeface="Courier New"/>
              <a:buChar char="o"/>
            </a:pPr>
            <a:r>
              <a:rPr b="1" lang="en-US" sz="1800">
                <a:solidFill>
                  <a:srgbClr val="000000"/>
                </a:solidFill>
                <a:latin typeface="Calibri"/>
                <a:ea typeface="Calibri"/>
                <a:cs typeface="Calibri"/>
                <a:sym typeface="Calibri"/>
              </a:rPr>
              <a:t>CD4+ TRM cells secret IL-17A, involved in the clearance of B</a:t>
            </a:r>
            <a:r>
              <a:rPr b="1" i="1" lang="en-US" sz="1800">
                <a:solidFill>
                  <a:srgbClr val="000000"/>
                </a:solidFill>
                <a:latin typeface="Calibri"/>
                <a:ea typeface="Calibri"/>
                <a:cs typeface="Calibri"/>
                <a:sym typeface="Calibri"/>
              </a:rPr>
              <a:t>. pertussis</a:t>
            </a:r>
            <a:r>
              <a:rPr b="1" lang="en-US" sz="1800">
                <a:solidFill>
                  <a:srgbClr val="000000"/>
                </a:solidFill>
                <a:latin typeface="Calibri"/>
                <a:ea typeface="Calibri"/>
                <a:cs typeface="Calibri"/>
                <a:sym typeface="Calibri"/>
              </a:rPr>
              <a:t> from the nasopharynx and, upon reinfection, promotes the recruitment of neutrophils (in particular Siglec-F+) to the nasal mucosa. </a:t>
            </a:r>
            <a:endParaRPr/>
          </a:p>
          <a:p>
            <a:pPr indent="0" lvl="0" marL="0" marR="0" rtl="0" algn="just">
              <a:spcBef>
                <a:spcPts val="0"/>
              </a:spcBef>
              <a:spcAft>
                <a:spcPts val="0"/>
              </a:spcAft>
              <a:buNone/>
            </a:pPr>
            <a:r>
              <a:rPr b="1" lang="en-US" sz="1800">
                <a:solidFill>
                  <a:srgbClr val="000000"/>
                </a:solidFill>
                <a:latin typeface="Calibri"/>
                <a:ea typeface="Calibri"/>
                <a:cs typeface="Calibri"/>
                <a:sym typeface="Calibri"/>
              </a:rPr>
              <a:t>                   </a:t>
            </a:r>
            <a:endParaRPr/>
          </a:p>
          <a:p>
            <a:pPr indent="-285750" lvl="0" marL="285750" marR="0" rtl="0" algn="just">
              <a:spcBef>
                <a:spcPts val="0"/>
              </a:spcBef>
              <a:spcAft>
                <a:spcPts val="0"/>
              </a:spcAft>
              <a:buClr>
                <a:srgbClr val="000000"/>
              </a:buClr>
              <a:buSzPts val="1800"/>
              <a:buFont typeface="Courier New"/>
              <a:buChar char="o"/>
            </a:pPr>
            <a:r>
              <a:rPr b="1" lang="en-US" sz="1800">
                <a:solidFill>
                  <a:srgbClr val="000000"/>
                </a:solidFill>
                <a:latin typeface="Calibri"/>
                <a:ea typeface="Calibri"/>
                <a:cs typeface="Calibri"/>
                <a:sym typeface="Calibri"/>
              </a:rPr>
              <a:t>Immunization with a whole-cell vaccine results in:</a:t>
            </a:r>
            <a:endParaRPr/>
          </a:p>
          <a:p>
            <a:pPr indent="-285750" lvl="1" marL="742950" marR="0" rtl="0" algn="just">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Accumulation of CD69+CD4+ TRM cells within the upper respiratory tract following re-exposure to B. pertussis. </a:t>
            </a:r>
            <a:endParaRPr/>
          </a:p>
          <a:p>
            <a:pPr indent="-171450" lvl="1" marL="742950" marR="0" rtl="0" algn="just">
              <a:spcBef>
                <a:spcPts val="0"/>
              </a:spcBef>
              <a:spcAft>
                <a:spcPts val="0"/>
              </a:spcAft>
              <a:buClr>
                <a:schemeClr val="dk1"/>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just">
              <a:spcBef>
                <a:spcPts val="0"/>
              </a:spcBef>
              <a:spcAft>
                <a:spcPts val="0"/>
              </a:spcAft>
              <a:buClr>
                <a:srgbClr val="000000"/>
              </a:buClr>
              <a:buSzPts val="1800"/>
              <a:buFont typeface="Noto Sans Symbols"/>
              <a:buChar char="⮚"/>
            </a:pPr>
            <a:r>
              <a:rPr b="0" i="0" lang="en-US" sz="1800" u="none" cap="none" strike="noStrike">
                <a:solidFill>
                  <a:srgbClr val="000000"/>
                </a:solidFill>
                <a:latin typeface="Calibri"/>
                <a:ea typeface="Calibri"/>
                <a:cs typeface="Calibri"/>
                <a:sym typeface="Calibri"/>
              </a:rPr>
              <a:t>Significantly reduce the B. pertussis loads within the nasopharynx and prevent transmission to non-infected whereas an acellular vaccine fails to prevent transmission. </a:t>
            </a:r>
            <a:endParaRPr/>
          </a:p>
          <a:p>
            <a:pPr indent="-171450" lvl="1" marL="742950" marR="0" rtl="0" algn="just">
              <a:spcBef>
                <a:spcPts val="0"/>
              </a:spcBef>
              <a:spcAft>
                <a:spcPts val="0"/>
              </a:spcAft>
              <a:buClr>
                <a:schemeClr val="dk1"/>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00B050"/>
                </a:solidFill>
                <a:latin typeface="Calibri"/>
                <a:ea typeface="Calibri"/>
                <a:cs typeface="Calibri"/>
                <a:sym typeface="Calibri"/>
              </a:rPr>
              <a:t>Differences protection is due to the absence of an increase in </a:t>
            </a:r>
            <a:r>
              <a:rPr b="1" lang="en-US" sz="2000">
                <a:solidFill>
                  <a:srgbClr val="7030A0"/>
                </a:solidFill>
                <a:latin typeface="Calibri"/>
                <a:ea typeface="Calibri"/>
                <a:cs typeface="Calibri"/>
                <a:sym typeface="Calibri"/>
              </a:rPr>
              <a:t>TH1 and TH17 </a:t>
            </a:r>
            <a:r>
              <a:rPr b="1" lang="en-US" sz="2000">
                <a:solidFill>
                  <a:srgbClr val="00B050"/>
                </a:solidFill>
                <a:latin typeface="Calibri"/>
                <a:ea typeface="Calibri"/>
                <a:cs typeface="Calibri"/>
                <a:sym typeface="Calibri"/>
              </a:rPr>
              <a:t>lymphocyte activity in individuals receiving an acellular vaccine. </a:t>
            </a:r>
            <a:endParaRPr/>
          </a:p>
        </p:txBody>
      </p:sp>
      <p:sp>
        <p:nvSpPr>
          <p:cNvPr id="797" name="Google Shape;797;p43"/>
          <p:cNvSpPr/>
          <p:nvPr/>
        </p:nvSpPr>
        <p:spPr>
          <a:xfrm>
            <a:off x="10096504" y="6640731"/>
            <a:ext cx="203773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000">
                <a:solidFill>
                  <a:schemeClr val="dk1"/>
                </a:solidFill>
                <a:latin typeface="Calibri"/>
                <a:ea typeface="Calibri"/>
                <a:cs typeface="Calibri"/>
                <a:sym typeface="Calibri"/>
              </a:rPr>
              <a:t>Nature Reviews Microbiology, 2024</a:t>
            </a:r>
            <a:endParaRPr/>
          </a:p>
        </p:txBody>
      </p:sp>
      <p:sp>
        <p:nvSpPr>
          <p:cNvPr id="798" name="Google Shape;798;p43"/>
          <p:cNvSpPr/>
          <p:nvPr/>
        </p:nvSpPr>
        <p:spPr>
          <a:xfrm>
            <a:off x="5261813" y="5541509"/>
            <a:ext cx="6718434" cy="1077158"/>
          </a:xfrm>
          <a:prstGeom prst="roundRect">
            <a:avLst>
              <a:gd fmla="val 16667" name="adj"/>
            </a:avLst>
          </a:prstGeom>
          <a:no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3" name="Shape 803"/>
        <p:cNvGrpSpPr/>
        <p:nvPr/>
      </p:nvGrpSpPr>
      <p:grpSpPr>
        <a:xfrm>
          <a:off x="0" y="0"/>
          <a:ext cx="0" cy="0"/>
          <a:chOff x="0" y="0"/>
          <a:chExt cx="0" cy="0"/>
        </a:xfrm>
      </p:grpSpPr>
      <p:sp>
        <p:nvSpPr>
          <p:cNvPr id="804" name="Google Shape;804;p44"/>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675">
                <a:solidFill>
                  <a:srgbClr val="888888"/>
                </a:solidFill>
                <a:latin typeface="Avenir"/>
                <a:ea typeface="Avenir"/>
                <a:cs typeface="Avenir"/>
                <a:sym typeface="Avenir"/>
              </a:rPr>
              <a:t>‹#›</a:t>
            </a:fld>
            <a:endParaRPr sz="675">
              <a:solidFill>
                <a:srgbClr val="888888"/>
              </a:solidFill>
              <a:latin typeface="Avenir"/>
              <a:ea typeface="Avenir"/>
              <a:cs typeface="Avenir"/>
              <a:sym typeface="Avenir"/>
            </a:endParaRPr>
          </a:p>
        </p:txBody>
      </p:sp>
      <p:sp>
        <p:nvSpPr>
          <p:cNvPr id="805" name="Google Shape;805;p44"/>
          <p:cNvSpPr/>
          <p:nvPr/>
        </p:nvSpPr>
        <p:spPr>
          <a:xfrm>
            <a:off x="1899324" y="5793480"/>
            <a:ext cx="880110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Immunization with aP vaccines is ineffective at generating protective immunity against nasal colonization with </a:t>
            </a:r>
            <a:r>
              <a:rPr b="1" i="1" lang="en-US" sz="2200">
                <a:solidFill>
                  <a:schemeClr val="dk1"/>
                </a:solidFill>
                <a:latin typeface="Calibri"/>
                <a:ea typeface="Calibri"/>
                <a:cs typeface="Calibri"/>
                <a:sym typeface="Calibri"/>
              </a:rPr>
              <a:t>B. pertussis</a:t>
            </a:r>
            <a:r>
              <a:rPr b="1" lang="en-US" sz="2200">
                <a:solidFill>
                  <a:schemeClr val="dk1"/>
                </a:solidFill>
                <a:latin typeface="Calibri"/>
                <a:ea typeface="Calibri"/>
                <a:cs typeface="Calibri"/>
                <a:sym typeface="Calibri"/>
              </a:rPr>
              <a:t>. </a:t>
            </a:r>
            <a:endParaRPr/>
          </a:p>
        </p:txBody>
      </p:sp>
      <p:graphicFrame>
        <p:nvGraphicFramePr>
          <p:cNvPr id="806" name="Google Shape;806;p44"/>
          <p:cNvGraphicFramePr/>
          <p:nvPr/>
        </p:nvGraphicFramePr>
        <p:xfrm>
          <a:off x="389467" y="1423569"/>
          <a:ext cx="3000000" cy="3000000"/>
        </p:xfrm>
        <a:graphic>
          <a:graphicData uri="http://schemas.openxmlformats.org/drawingml/2006/table">
            <a:tbl>
              <a:tblPr>
                <a:noFill/>
                <a:tableStyleId>{5E457B9F-7DAF-44F7-B46B-583F9F53CAEC}</a:tableStyleId>
              </a:tblPr>
              <a:tblGrid>
                <a:gridCol w="1138000"/>
                <a:gridCol w="1081225"/>
                <a:gridCol w="1764950"/>
                <a:gridCol w="1409975"/>
                <a:gridCol w="1530325"/>
                <a:gridCol w="3129450"/>
                <a:gridCol w="1409975"/>
              </a:tblGrid>
              <a:tr h="238675">
                <a:tc rowSpan="2">
                  <a:txBody>
                    <a:bodyPr/>
                    <a:lstStyle/>
                    <a:p>
                      <a:pPr indent="0" lvl="0" marL="0" marR="0" rtl="0" algn="l">
                        <a:lnSpc>
                          <a:spcPct val="100000"/>
                        </a:lnSpc>
                        <a:spcBef>
                          <a:spcPts val="0"/>
                        </a:spcBef>
                        <a:spcAft>
                          <a:spcPts val="0"/>
                        </a:spcAft>
                        <a:buClr>
                          <a:schemeClr val="dk1"/>
                        </a:buClr>
                        <a:buSzPts val="1800"/>
                        <a:buFont typeface="Calibri"/>
                        <a:buNone/>
                      </a:pPr>
                      <a:r>
                        <a:t/>
                      </a:r>
                      <a:endParaRPr b="1" i="0" sz="1800" u="none" cap="none" strike="noStrike">
                        <a:solidFill>
                          <a:srgbClr val="FFFFFF"/>
                        </a:solidFill>
                        <a:latin typeface="Calibri"/>
                        <a:ea typeface="Calibri"/>
                        <a:cs typeface="Calibri"/>
                        <a:sym typeface="Calibri"/>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rowSpan="2">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 Cell Response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rowSpan="2">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B Cell Response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gridSpan="2">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Protection against Disease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hMerge="1"/>
                <a:tc rowSpan="2">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Bacterial Clearance (Sterilizing protection)</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rowSpan="2">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Transmission</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238675">
                <a:tc vMerge="1"/>
                <a:tc vMerge="1"/>
                <a:tc vMerge="1"/>
                <a:tc>
                  <a:txBody>
                    <a:bodyPr/>
                    <a:lstStyle/>
                    <a:p>
                      <a:pPr indent="0" lvl="0" marL="0" marR="0" rtl="0" algn="ctr">
                        <a:lnSpc>
                          <a:spcPct val="100000"/>
                        </a:lnSpc>
                        <a:spcBef>
                          <a:spcPts val="0"/>
                        </a:spcBef>
                        <a:spcAft>
                          <a:spcPts val="0"/>
                        </a:spcAft>
                        <a:buClr>
                          <a:srgbClr val="FF0000"/>
                        </a:buClr>
                        <a:buSzPts val="1800"/>
                        <a:buFont typeface="Calibri"/>
                        <a:buNone/>
                      </a:pPr>
                      <a:r>
                        <a:rPr b="1" i="0" lang="en-US" sz="1800" u="none" cap="none" strike="noStrike">
                          <a:solidFill>
                            <a:srgbClr val="FF0000"/>
                          </a:solidFill>
                          <a:latin typeface="Calibri"/>
                          <a:ea typeface="Calibri"/>
                          <a:cs typeface="Calibri"/>
                          <a:sym typeface="Calibri"/>
                        </a:rPr>
                        <a:t>Short Term</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ctr">
                        <a:lnSpc>
                          <a:spcPct val="100000"/>
                        </a:lnSpc>
                        <a:spcBef>
                          <a:spcPts val="0"/>
                        </a:spcBef>
                        <a:spcAft>
                          <a:spcPts val="0"/>
                        </a:spcAft>
                        <a:buClr>
                          <a:srgbClr val="FF0000"/>
                        </a:buClr>
                        <a:buSzPts val="1800"/>
                        <a:buFont typeface="Calibri"/>
                        <a:buNone/>
                      </a:pPr>
                      <a:r>
                        <a:rPr b="1" i="0" lang="en-US" sz="1800" u="none" cap="none" strike="noStrike">
                          <a:solidFill>
                            <a:srgbClr val="FF0000"/>
                          </a:solidFill>
                          <a:latin typeface="Calibri"/>
                          <a:ea typeface="Calibri"/>
                          <a:cs typeface="Calibri"/>
                          <a:sym typeface="Calibri"/>
                        </a:rPr>
                        <a:t>Long Term</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vMerge="1"/>
                <a:tc vMerge="1"/>
              </a:tr>
              <a:tr h="573750">
                <a:tc>
                  <a:txBody>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Whole-cell</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vaccine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ctr">
                        <a:lnSpc>
                          <a:spcPct val="100000"/>
                        </a:lnSpc>
                        <a:spcBef>
                          <a:spcPts val="0"/>
                        </a:spcBef>
                        <a:spcAft>
                          <a:spcPts val="0"/>
                        </a:spcAft>
                        <a:buClr>
                          <a:srgbClr val="FF0066"/>
                        </a:buClr>
                        <a:buSzPts val="1800"/>
                        <a:buFont typeface="Calibri"/>
                        <a:buNone/>
                      </a:pPr>
                      <a:r>
                        <a:rPr b="1" i="0" lang="en-US" sz="1800" u="none" cap="none" strike="noStrike">
                          <a:solidFill>
                            <a:srgbClr val="FF0066"/>
                          </a:solidFill>
                          <a:latin typeface="Calibri"/>
                          <a:ea typeface="Calibri"/>
                          <a:cs typeface="Calibri"/>
                          <a:sym typeface="Calibri"/>
                        </a:rPr>
                        <a:t>Th1/Th17/TFH</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Opsonizing &amp;</a:t>
                      </a:r>
                      <a:endParaRPr/>
                    </a:p>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Neutralizing IgG Abs (Ig2a)</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Yes</a:t>
                      </a:r>
                      <a:endParaRPr/>
                    </a:p>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Protection </a:t>
                      </a:r>
                      <a:r>
                        <a:rPr b="1" i="0" lang="en-US" sz="1800" u="none" cap="none" strike="noStrike">
                          <a:solidFill>
                            <a:srgbClr val="000000"/>
                          </a:solidFill>
                          <a:latin typeface="Calibri"/>
                          <a:ea typeface="Calibri"/>
                          <a:cs typeface="Calibri"/>
                          <a:sym typeface="Calibri"/>
                        </a:rPr>
                        <a:t>up to 10 years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Rapid &amp; high-level clearance of pathogen nasopharynx &amp; lungs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Low Risk</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r>
              <a:tr h="682800">
                <a:tc>
                  <a:txBody>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Acellular</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vaccine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ctr">
                        <a:lnSpc>
                          <a:spcPct val="100000"/>
                        </a:lnSpc>
                        <a:spcBef>
                          <a:spcPts val="0"/>
                        </a:spcBef>
                        <a:spcAft>
                          <a:spcPts val="0"/>
                        </a:spcAft>
                        <a:buClr>
                          <a:srgbClr val="FF0066"/>
                        </a:buClr>
                        <a:buSzPts val="1800"/>
                        <a:buFont typeface="Calibri"/>
                        <a:buNone/>
                      </a:pPr>
                      <a:r>
                        <a:rPr b="1" i="0" lang="en-US" sz="1800" u="none" cap="none" strike="noStrike">
                          <a:solidFill>
                            <a:srgbClr val="FF0066"/>
                          </a:solidFill>
                          <a:latin typeface="Calibri"/>
                          <a:ea typeface="Calibri"/>
                          <a:cs typeface="Calibri"/>
                          <a:sym typeface="Calibri"/>
                        </a:rPr>
                        <a:t>Th2</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Low levels of Opsonizing  &amp;</a:t>
                      </a:r>
                      <a:endParaRPr/>
                    </a:p>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Neutralizing IgG Abs (IgE, IgG1/IgG4)</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Yes</a:t>
                      </a:r>
                      <a:endParaRPr/>
                    </a:p>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Waning</a:t>
                      </a:r>
                      <a:endParaRPr/>
                    </a:p>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immunity at</a:t>
                      </a:r>
                      <a:endParaRPr/>
                    </a:p>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3-5 years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Failure to clear B. pertussis from the nasopharynx</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High Risk</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F3F4"/>
                    </a:solidFill>
                  </a:tcPr>
                </a:tc>
              </a:tr>
              <a:tr h="705550">
                <a:tc>
                  <a:txBody>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Natural infection</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ctr">
                        <a:lnSpc>
                          <a:spcPct val="100000"/>
                        </a:lnSpc>
                        <a:spcBef>
                          <a:spcPts val="0"/>
                        </a:spcBef>
                        <a:spcAft>
                          <a:spcPts val="0"/>
                        </a:spcAft>
                        <a:buClr>
                          <a:srgbClr val="FF0066"/>
                        </a:buClr>
                        <a:buSzPts val="1800"/>
                        <a:buFont typeface="Calibri"/>
                        <a:buNone/>
                      </a:pPr>
                      <a:r>
                        <a:rPr b="1" i="0" lang="en-US" sz="1800" u="none" cap="none" strike="noStrike">
                          <a:solidFill>
                            <a:srgbClr val="FF0066"/>
                          </a:solidFill>
                          <a:latin typeface="Calibri"/>
                          <a:ea typeface="Calibri"/>
                          <a:cs typeface="Calibri"/>
                          <a:sym typeface="Calibri"/>
                        </a:rPr>
                        <a:t>Th1/Th17/TFH</a:t>
                      </a:r>
                      <a:endParaRPr/>
                    </a:p>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rgbClr val="FF0066"/>
                        </a:solidFill>
                        <a:latin typeface="Calibri"/>
                        <a:ea typeface="Calibri"/>
                        <a:cs typeface="Calibri"/>
                        <a:sym typeface="Calibri"/>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Opsonizing &amp;</a:t>
                      </a:r>
                      <a:endParaRPr/>
                    </a:p>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Neutralizing IgG Abs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Yes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Protection &gt;</a:t>
                      </a:r>
                      <a:endParaRPr/>
                    </a:p>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10 years</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Rapid &amp; very high level</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clearance of pathogen from respiratory tract</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Very Low Risk</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3F9FA"/>
                    </a:solidFill>
                  </a:tcPr>
                </a:tc>
              </a:tr>
            </a:tbl>
          </a:graphicData>
        </a:graphic>
      </p:graphicFrame>
      <p:sp>
        <p:nvSpPr>
          <p:cNvPr id="807" name="Google Shape;807;p44"/>
          <p:cNvSpPr/>
          <p:nvPr/>
        </p:nvSpPr>
        <p:spPr>
          <a:xfrm>
            <a:off x="190016" y="336232"/>
            <a:ext cx="10433406" cy="7905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50"/>
                </a:solidFill>
                <a:latin typeface="Calibri"/>
                <a:ea typeface="Calibri"/>
                <a:cs typeface="Calibri"/>
                <a:sym typeface="Calibri"/>
              </a:rPr>
              <a:t>5. Immunological Distinction between wP &amp; aP Vaccine</a:t>
            </a:r>
            <a:endParaRPr/>
          </a:p>
          <a:p>
            <a:pPr indent="0" lvl="0" marL="0" marR="0" rtl="0" algn="ctr">
              <a:spcBef>
                <a:spcPts val="0"/>
              </a:spcBef>
              <a:spcAft>
                <a:spcPts val="0"/>
              </a:spcAft>
              <a:buNone/>
            </a:pPr>
            <a:r>
              <a:t/>
            </a:r>
            <a:endParaRPr b="1" sz="3600">
              <a:solidFill>
                <a:srgbClr val="00B050"/>
              </a:solidFill>
              <a:latin typeface="Calibri"/>
              <a:ea typeface="Calibri"/>
              <a:cs typeface="Calibri"/>
              <a:sym typeface="Calibri"/>
            </a:endParaRPr>
          </a:p>
          <a:p>
            <a:pPr indent="0" lvl="0" marL="0" marR="0" rtl="0" algn="ctr">
              <a:spcBef>
                <a:spcPts val="0"/>
              </a:spcBef>
              <a:spcAft>
                <a:spcPts val="0"/>
              </a:spcAft>
              <a:buNone/>
            </a:pPr>
            <a:r>
              <a:t/>
            </a:r>
            <a:endParaRPr b="1" sz="3600">
              <a:solidFill>
                <a:srgbClr val="00B05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811" name="Shape 811"/>
        <p:cNvGrpSpPr/>
        <p:nvPr/>
      </p:nvGrpSpPr>
      <p:grpSpPr>
        <a:xfrm>
          <a:off x="0" y="0"/>
          <a:ext cx="0" cy="0"/>
          <a:chOff x="0" y="0"/>
          <a:chExt cx="0" cy="0"/>
        </a:xfrm>
      </p:grpSpPr>
      <p:pic>
        <p:nvPicPr>
          <p:cNvPr id="812" name="Google Shape;812;p45"/>
          <p:cNvPicPr preferRelativeResize="0"/>
          <p:nvPr/>
        </p:nvPicPr>
        <p:blipFill rotWithShape="1">
          <a:blip r:embed="rId3">
            <a:alphaModFix/>
          </a:blip>
          <a:srcRect b="5893" l="21422" r="22781" t="18213"/>
          <a:stretch/>
        </p:blipFill>
        <p:spPr>
          <a:xfrm>
            <a:off x="3438525" y="1552576"/>
            <a:ext cx="5689600" cy="4695825"/>
          </a:xfrm>
          <a:prstGeom prst="rect">
            <a:avLst/>
          </a:prstGeom>
          <a:noFill/>
          <a:ln>
            <a:noFill/>
          </a:ln>
        </p:spPr>
      </p:pic>
      <p:sp>
        <p:nvSpPr>
          <p:cNvPr id="813" name="Google Shape;813;p45"/>
          <p:cNvSpPr/>
          <p:nvPr/>
        </p:nvSpPr>
        <p:spPr>
          <a:xfrm>
            <a:off x="1708736" y="588417"/>
            <a:ext cx="863441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Distinct Mechanisms of Immunity-induced with Whole-cell and Acellular Vaccines</a:t>
            </a:r>
            <a:endParaRPr/>
          </a:p>
        </p:txBody>
      </p:sp>
      <p:sp>
        <p:nvSpPr>
          <p:cNvPr id="814" name="Google Shape;814;p45"/>
          <p:cNvSpPr/>
          <p:nvPr/>
        </p:nvSpPr>
        <p:spPr>
          <a:xfrm>
            <a:off x="5399088" y="6502400"/>
            <a:ext cx="4578350" cy="230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900">
                <a:solidFill>
                  <a:schemeClr val="dk1"/>
                </a:solidFill>
                <a:latin typeface="Arial"/>
                <a:ea typeface="Arial"/>
                <a:cs typeface="Arial"/>
                <a:sym typeface="Arial"/>
              </a:rPr>
              <a:t>MucosalImmunology, 5 (5), 2012</a:t>
            </a:r>
            <a:endParaRPr/>
          </a:p>
        </p:txBody>
      </p:sp>
      <p:sp>
        <p:nvSpPr>
          <p:cNvPr id="815" name="Google Shape;815;p45"/>
          <p:cNvSpPr/>
          <p:nvPr/>
        </p:nvSpPr>
        <p:spPr>
          <a:xfrm>
            <a:off x="1993900" y="3186114"/>
            <a:ext cx="1841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rgbClr val="C00000"/>
              </a:solidFill>
              <a:latin typeface="Arial"/>
              <a:ea typeface="Arial"/>
              <a:cs typeface="Arial"/>
              <a:sym typeface="Arial"/>
            </a:endParaRPr>
          </a:p>
        </p:txBody>
      </p:sp>
      <p:sp>
        <p:nvSpPr>
          <p:cNvPr id="816" name="Google Shape;816;p45"/>
          <p:cNvSpPr/>
          <p:nvPr/>
        </p:nvSpPr>
        <p:spPr>
          <a:xfrm>
            <a:off x="1916114" y="1858964"/>
            <a:ext cx="1868487" cy="725487"/>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500">
                <a:solidFill>
                  <a:schemeClr val="dk1"/>
                </a:solidFill>
                <a:latin typeface="Calibri"/>
                <a:ea typeface="Calibri"/>
                <a:cs typeface="Calibri"/>
                <a:sym typeface="Calibri"/>
              </a:rPr>
              <a:t>Whole-cell Vaccine</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45"/>
          <p:cNvSpPr/>
          <p:nvPr/>
        </p:nvSpPr>
        <p:spPr>
          <a:xfrm>
            <a:off x="8277225" y="1858964"/>
            <a:ext cx="1868488" cy="725487"/>
          </a:xfrm>
          <a:prstGeom prst="roundRect">
            <a:avLst>
              <a:gd fmla="val 16667" name="adj"/>
            </a:avLst>
          </a:prstGeom>
          <a:solidFill>
            <a:srgbClr val="A2CDED"/>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500">
                <a:solidFill>
                  <a:schemeClr val="dk1"/>
                </a:solidFill>
                <a:latin typeface="Calibri"/>
                <a:ea typeface="Calibri"/>
                <a:cs typeface="Calibri"/>
                <a:sym typeface="Calibri"/>
              </a:rPr>
              <a:t>Acellular Vaccine</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45"/>
          <p:cNvSpPr/>
          <p:nvPr/>
        </p:nvSpPr>
        <p:spPr>
          <a:xfrm>
            <a:off x="1966914" y="4943475"/>
            <a:ext cx="1868487" cy="725488"/>
          </a:xfrm>
          <a:prstGeom prst="roundRect">
            <a:avLst>
              <a:gd fmla="val 16667" name="adj"/>
            </a:avLst>
          </a:prstGeom>
          <a:solidFill>
            <a:srgbClr val="C9D0D1"/>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Long-term Protection</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45"/>
          <p:cNvSpPr/>
          <p:nvPr/>
        </p:nvSpPr>
        <p:spPr>
          <a:xfrm>
            <a:off x="8745539" y="4943475"/>
            <a:ext cx="1868487" cy="725488"/>
          </a:xfrm>
          <a:prstGeom prst="roundRect">
            <a:avLst>
              <a:gd fmla="val 16667" name="adj"/>
            </a:avLst>
          </a:prstGeom>
          <a:solidFill>
            <a:srgbClr val="C9D0D1"/>
          </a:solidFill>
          <a:ln cap="flat" cmpd="sng" w="381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Short-term Protection</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45"/>
          <p:cNvSpPr/>
          <p:nvPr/>
        </p:nvSpPr>
        <p:spPr>
          <a:xfrm>
            <a:off x="8434388" y="6329364"/>
            <a:ext cx="1543050" cy="528637"/>
          </a:xfrm>
          <a:prstGeom prst="rect">
            <a:avLst/>
          </a:prstGeom>
          <a:solidFill>
            <a:schemeClr val="l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IgG1/IgG4</a:t>
            </a:r>
            <a:endParaRPr/>
          </a:p>
        </p:txBody>
      </p:sp>
      <p:cxnSp>
        <p:nvCxnSpPr>
          <p:cNvPr id="821" name="Google Shape;821;p45"/>
          <p:cNvCxnSpPr>
            <a:endCxn id="820" idx="1"/>
          </p:cNvCxnSpPr>
          <p:nvPr/>
        </p:nvCxnSpPr>
        <p:spPr>
          <a:xfrm>
            <a:off x="7619888" y="5669683"/>
            <a:ext cx="814500" cy="924000"/>
          </a:xfrm>
          <a:prstGeom prst="straightConnector1">
            <a:avLst/>
          </a:prstGeom>
          <a:noFill/>
          <a:ln cap="flat" cmpd="sng" w="9525">
            <a:solidFill>
              <a:schemeClr val="dk1"/>
            </a:solidFill>
            <a:prstDash val="solid"/>
            <a:round/>
            <a:headEnd len="med" w="med" type="none"/>
            <a:tailEnd len="med" w="med" type="triangle"/>
          </a:ln>
        </p:spPr>
      </p:cxnSp>
      <p:sp>
        <p:nvSpPr>
          <p:cNvPr id="822" name="Google Shape;822;p45"/>
          <p:cNvSpPr txBox="1"/>
          <p:nvPr/>
        </p:nvSpPr>
        <p:spPr>
          <a:xfrm>
            <a:off x="8839200" y="5826126"/>
            <a:ext cx="762000" cy="4619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 IgE</a:t>
            </a:r>
            <a:endParaRPr/>
          </a:p>
        </p:txBody>
      </p:sp>
      <p:cxnSp>
        <p:nvCxnSpPr>
          <p:cNvPr id="823" name="Google Shape;823;p45"/>
          <p:cNvCxnSpPr>
            <a:endCxn id="822" idx="1"/>
          </p:cNvCxnSpPr>
          <p:nvPr/>
        </p:nvCxnSpPr>
        <p:spPr>
          <a:xfrm>
            <a:off x="8001000" y="5669808"/>
            <a:ext cx="838200" cy="387300"/>
          </a:xfrm>
          <a:prstGeom prst="straightConnector1">
            <a:avLst/>
          </a:prstGeom>
          <a:noFill/>
          <a:ln cap="flat" cmpd="sng" w="9525">
            <a:solidFill>
              <a:schemeClr val="dk1"/>
            </a:solidFill>
            <a:prstDash val="solid"/>
            <a:round/>
            <a:headEnd len="med" w="med" type="none"/>
            <a:tailEnd len="med" w="med" type="triangle"/>
          </a:ln>
        </p:spPr>
      </p:cxnSp>
      <p:sp>
        <p:nvSpPr>
          <p:cNvPr id="824" name="Google Shape;824;p45"/>
          <p:cNvSpPr txBox="1"/>
          <p:nvPr/>
        </p:nvSpPr>
        <p:spPr>
          <a:xfrm>
            <a:off x="3654425" y="6056313"/>
            <a:ext cx="1098550" cy="46196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IgG2a</a:t>
            </a:r>
            <a:endParaRPr/>
          </a:p>
        </p:txBody>
      </p:sp>
      <p:cxnSp>
        <p:nvCxnSpPr>
          <p:cNvPr id="825" name="Google Shape;825;p45"/>
          <p:cNvCxnSpPr/>
          <p:nvPr/>
        </p:nvCxnSpPr>
        <p:spPr>
          <a:xfrm flipH="1">
            <a:off x="4419601" y="5668963"/>
            <a:ext cx="333375" cy="38735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9" name="Shape 829"/>
        <p:cNvGrpSpPr/>
        <p:nvPr/>
      </p:nvGrpSpPr>
      <p:grpSpPr>
        <a:xfrm>
          <a:off x="0" y="0"/>
          <a:ext cx="0" cy="0"/>
          <a:chOff x="0" y="0"/>
          <a:chExt cx="0" cy="0"/>
        </a:xfrm>
      </p:grpSpPr>
      <p:sp>
        <p:nvSpPr>
          <p:cNvPr id="830" name="Google Shape;830;p46"/>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831" name="Google Shape;831;p46"/>
          <p:cNvSpPr txBox="1"/>
          <p:nvPr>
            <p:ph idx="11" type="ftr"/>
          </p:nvPr>
        </p:nvSpPr>
        <p:spPr>
          <a:xfrm>
            <a:off x="4038600" y="640890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888888"/>
                </a:solidFill>
                <a:latin typeface="Avenir"/>
                <a:ea typeface="Avenir"/>
                <a:cs typeface="Avenir"/>
                <a:sym typeface="Avenir"/>
              </a:rPr>
              <a:t>Confidential. Circulation Restricted.</a:t>
            </a:r>
            <a:endParaRPr/>
          </a:p>
        </p:txBody>
      </p:sp>
      <p:sp>
        <p:nvSpPr>
          <p:cNvPr id="832" name="Google Shape;832;p46"/>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Avenir"/>
                <a:ea typeface="Avenir"/>
                <a:cs typeface="Avenir"/>
                <a:sym typeface="Avenir"/>
              </a:rPr>
              <a:t>‹#›</a:t>
            </a:fld>
            <a:endParaRPr>
              <a:solidFill>
                <a:srgbClr val="888888"/>
              </a:solidFill>
              <a:latin typeface="Avenir"/>
              <a:ea typeface="Avenir"/>
              <a:cs typeface="Avenir"/>
              <a:sym typeface="Avenir"/>
            </a:endParaRPr>
          </a:p>
        </p:txBody>
      </p:sp>
      <p:pic>
        <p:nvPicPr>
          <p:cNvPr id="833" name="Google Shape;833;p46"/>
          <p:cNvPicPr preferRelativeResize="0"/>
          <p:nvPr/>
        </p:nvPicPr>
        <p:blipFill rotWithShape="1">
          <a:blip r:embed="rId3">
            <a:alphaModFix/>
          </a:blip>
          <a:srcRect b="14667" l="9474" r="42526" t="23579"/>
          <a:stretch/>
        </p:blipFill>
        <p:spPr>
          <a:xfrm>
            <a:off x="89836" y="1424537"/>
            <a:ext cx="6291071" cy="4552749"/>
          </a:xfrm>
          <a:prstGeom prst="rect">
            <a:avLst/>
          </a:prstGeom>
          <a:noFill/>
          <a:ln>
            <a:noFill/>
          </a:ln>
        </p:spPr>
      </p:pic>
      <p:pic>
        <p:nvPicPr>
          <p:cNvPr id="834" name="Google Shape;834;p46"/>
          <p:cNvPicPr preferRelativeResize="0"/>
          <p:nvPr/>
        </p:nvPicPr>
        <p:blipFill rotWithShape="1">
          <a:blip r:embed="rId4">
            <a:alphaModFix/>
          </a:blip>
          <a:srcRect b="0" l="0" r="0" t="0"/>
          <a:stretch/>
        </p:blipFill>
        <p:spPr>
          <a:xfrm>
            <a:off x="2863467" y="1424536"/>
            <a:ext cx="1429401" cy="3282217"/>
          </a:xfrm>
          <a:prstGeom prst="rect">
            <a:avLst/>
          </a:prstGeom>
          <a:noFill/>
          <a:ln cap="flat" cmpd="sng" w="9525">
            <a:solidFill>
              <a:srgbClr val="3EFC43"/>
            </a:solidFill>
            <a:prstDash val="solid"/>
            <a:round/>
            <a:headEnd len="sm" w="sm" type="none"/>
            <a:tailEnd len="sm" w="sm" type="none"/>
          </a:ln>
        </p:spPr>
      </p:pic>
      <p:pic>
        <p:nvPicPr>
          <p:cNvPr id="835" name="Google Shape;835;p46"/>
          <p:cNvPicPr preferRelativeResize="0"/>
          <p:nvPr/>
        </p:nvPicPr>
        <p:blipFill rotWithShape="1">
          <a:blip r:embed="rId5">
            <a:alphaModFix/>
          </a:blip>
          <a:srcRect b="0" l="0" r="0" t="0"/>
          <a:stretch/>
        </p:blipFill>
        <p:spPr>
          <a:xfrm>
            <a:off x="4424360" y="2021306"/>
            <a:ext cx="201613" cy="433408"/>
          </a:xfrm>
          <a:prstGeom prst="rect">
            <a:avLst/>
          </a:prstGeom>
          <a:noFill/>
          <a:ln>
            <a:noFill/>
          </a:ln>
        </p:spPr>
      </p:pic>
      <p:pic>
        <p:nvPicPr>
          <p:cNvPr id="836" name="Google Shape;836;p46"/>
          <p:cNvPicPr preferRelativeResize="0"/>
          <p:nvPr/>
        </p:nvPicPr>
        <p:blipFill rotWithShape="1">
          <a:blip r:embed="rId5">
            <a:alphaModFix/>
          </a:blip>
          <a:srcRect b="0" l="0" r="0" t="0"/>
          <a:stretch/>
        </p:blipFill>
        <p:spPr>
          <a:xfrm>
            <a:off x="5860979" y="2889688"/>
            <a:ext cx="171450" cy="527280"/>
          </a:xfrm>
          <a:prstGeom prst="rect">
            <a:avLst/>
          </a:prstGeom>
          <a:noFill/>
          <a:ln>
            <a:noFill/>
          </a:ln>
        </p:spPr>
      </p:pic>
      <p:pic>
        <p:nvPicPr>
          <p:cNvPr id="837" name="Google Shape;837;p46"/>
          <p:cNvPicPr preferRelativeResize="0"/>
          <p:nvPr/>
        </p:nvPicPr>
        <p:blipFill rotWithShape="1">
          <a:blip r:embed="rId5">
            <a:alphaModFix/>
          </a:blip>
          <a:srcRect b="0" l="0" r="0" t="0"/>
          <a:stretch/>
        </p:blipFill>
        <p:spPr>
          <a:xfrm>
            <a:off x="4482110" y="3685026"/>
            <a:ext cx="171450" cy="434587"/>
          </a:xfrm>
          <a:prstGeom prst="rect">
            <a:avLst/>
          </a:prstGeom>
          <a:noFill/>
          <a:ln>
            <a:noFill/>
          </a:ln>
        </p:spPr>
      </p:pic>
      <p:sp>
        <p:nvSpPr>
          <p:cNvPr id="838" name="Google Shape;838;p46"/>
          <p:cNvSpPr/>
          <p:nvPr/>
        </p:nvSpPr>
        <p:spPr>
          <a:xfrm>
            <a:off x="6377649" y="1463041"/>
            <a:ext cx="437041" cy="2088681"/>
          </a:xfrm>
          <a:prstGeom prst="rightBrace">
            <a:avLst>
              <a:gd fmla="val 8333" name="adj1"/>
              <a:gd fmla="val 50000" name="adj2"/>
            </a:avLst>
          </a:prstGeom>
          <a:solidFill>
            <a:srgbClr val="3EFC43"/>
          </a:solidFill>
          <a:ln cap="flat" cmpd="sng" w="38100">
            <a:solidFill>
              <a:srgbClr val="25FB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46"/>
          <p:cNvSpPr/>
          <p:nvPr/>
        </p:nvSpPr>
        <p:spPr>
          <a:xfrm>
            <a:off x="6671108" y="2021306"/>
            <a:ext cx="894349" cy="330968"/>
          </a:xfrm>
          <a:prstGeom prst="roundRect">
            <a:avLst>
              <a:gd fmla="val 16667" name="adj"/>
            </a:avLst>
          </a:prstGeom>
          <a:solidFill>
            <a:srgbClr val="00B0F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wP:wP</a:t>
            </a:r>
            <a:endParaRPr sz="1800">
              <a:solidFill>
                <a:schemeClr val="lt1"/>
              </a:solidFill>
              <a:latin typeface="Calibri"/>
              <a:ea typeface="Calibri"/>
              <a:cs typeface="Calibri"/>
              <a:sym typeface="Calibri"/>
            </a:endParaRPr>
          </a:p>
        </p:txBody>
      </p:sp>
      <p:sp>
        <p:nvSpPr>
          <p:cNvPr id="840" name="Google Shape;840;p46"/>
          <p:cNvSpPr/>
          <p:nvPr/>
        </p:nvSpPr>
        <p:spPr>
          <a:xfrm>
            <a:off x="6381708" y="3685026"/>
            <a:ext cx="437041" cy="1021727"/>
          </a:xfrm>
          <a:prstGeom prst="rightBrace">
            <a:avLst>
              <a:gd fmla="val 8333" name="adj1"/>
              <a:gd fmla="val 50000" name="adj2"/>
            </a:avLst>
          </a:prstGeom>
          <a:solidFill>
            <a:srgbClr val="3EFC43"/>
          </a:solidFill>
          <a:ln cap="flat" cmpd="sng" w="38100">
            <a:solidFill>
              <a:srgbClr val="25FB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46"/>
          <p:cNvSpPr/>
          <p:nvPr/>
        </p:nvSpPr>
        <p:spPr>
          <a:xfrm>
            <a:off x="6669501" y="2645344"/>
            <a:ext cx="894349" cy="330968"/>
          </a:xfrm>
          <a:prstGeom prst="roundRect">
            <a:avLst>
              <a:gd fmla="val 0" name="adj"/>
            </a:avLst>
          </a:prstGeom>
          <a:solidFill>
            <a:srgbClr val="00B0F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wP:aP</a:t>
            </a:r>
            <a:endParaRPr sz="1800">
              <a:solidFill>
                <a:schemeClr val="lt1"/>
              </a:solidFill>
              <a:latin typeface="Calibri"/>
              <a:ea typeface="Calibri"/>
              <a:cs typeface="Calibri"/>
              <a:sym typeface="Calibri"/>
            </a:endParaRPr>
          </a:p>
        </p:txBody>
      </p:sp>
      <p:sp>
        <p:nvSpPr>
          <p:cNvPr id="842" name="Google Shape;842;p46"/>
          <p:cNvSpPr/>
          <p:nvPr/>
        </p:nvSpPr>
        <p:spPr>
          <a:xfrm>
            <a:off x="6744902" y="3954129"/>
            <a:ext cx="894349" cy="330968"/>
          </a:xfrm>
          <a:prstGeom prst="roundRect">
            <a:avLst>
              <a:gd fmla="val 16667" name="adj"/>
            </a:avLst>
          </a:prstGeom>
          <a:solidFill>
            <a:srgbClr val="00B0F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aP:wP</a:t>
            </a:r>
            <a:endParaRPr sz="1800">
              <a:solidFill>
                <a:schemeClr val="lt1"/>
              </a:solidFill>
              <a:latin typeface="Calibri"/>
              <a:ea typeface="Calibri"/>
              <a:cs typeface="Calibri"/>
              <a:sym typeface="Calibri"/>
            </a:endParaRPr>
          </a:p>
        </p:txBody>
      </p:sp>
      <p:sp>
        <p:nvSpPr>
          <p:cNvPr id="843" name="Google Shape;843;p46"/>
          <p:cNvSpPr/>
          <p:nvPr/>
        </p:nvSpPr>
        <p:spPr>
          <a:xfrm>
            <a:off x="7469205" y="1665171"/>
            <a:ext cx="4495002" cy="1626669"/>
          </a:xfrm>
          <a:prstGeom prst="ellipse">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u="sng">
                <a:solidFill>
                  <a:schemeClr val="dk1"/>
                </a:solidFill>
                <a:latin typeface="Calibri"/>
                <a:ea typeface="Calibri"/>
                <a:cs typeface="Calibri"/>
                <a:sym typeface="Calibri"/>
              </a:rPr>
              <a:t>wP Priming &amp; boosting with wP/aP</a:t>
            </a:r>
            <a:endParaRPr b="1" sz="1600" u="sng">
              <a:solidFill>
                <a:schemeClr val="dk1"/>
              </a:solidFill>
              <a:latin typeface="Calibri"/>
              <a:ea typeface="Calibri"/>
              <a:cs typeface="Calibri"/>
              <a:sym typeface="Calibri"/>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Increases expression of Germinal Cells (GC)</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Increases memory B Cells</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Increases number of Plasma </a:t>
            </a:r>
            <a:r>
              <a:rPr lang="en-US" sz="1400">
                <a:solidFill>
                  <a:schemeClr val="lt1"/>
                </a:solidFill>
                <a:latin typeface="Calibri"/>
                <a:ea typeface="Calibri"/>
                <a:cs typeface="Calibri"/>
                <a:sym typeface="Calibri"/>
              </a:rPr>
              <a:t>Cells</a:t>
            </a:r>
            <a:endParaRPr/>
          </a:p>
        </p:txBody>
      </p:sp>
      <p:sp>
        <p:nvSpPr>
          <p:cNvPr id="844" name="Google Shape;844;p46"/>
          <p:cNvSpPr/>
          <p:nvPr/>
        </p:nvSpPr>
        <p:spPr>
          <a:xfrm>
            <a:off x="8431616" y="3118586"/>
            <a:ext cx="2787434" cy="413886"/>
          </a:xfrm>
          <a:prstGeom prst="roundRect">
            <a:avLst>
              <a:gd fmla="val 16667" name="adj"/>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LONG-TERM PROTECTION</a:t>
            </a:r>
            <a:endParaRPr/>
          </a:p>
        </p:txBody>
      </p:sp>
      <p:sp>
        <p:nvSpPr>
          <p:cNvPr id="845" name="Google Shape;845;p46"/>
          <p:cNvSpPr/>
          <p:nvPr/>
        </p:nvSpPr>
        <p:spPr>
          <a:xfrm>
            <a:off x="7881370" y="3685027"/>
            <a:ext cx="4082837" cy="752220"/>
          </a:xfrm>
          <a:prstGeom prst="roundRect">
            <a:avLst>
              <a:gd fmla="val 16667" name="adj"/>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wP boost post aP prime partially reverses response to wP-like profile</a:t>
            </a:r>
            <a:endParaRPr/>
          </a:p>
        </p:txBody>
      </p:sp>
      <p:sp>
        <p:nvSpPr>
          <p:cNvPr id="846" name="Google Shape;846;p46"/>
          <p:cNvSpPr/>
          <p:nvPr/>
        </p:nvSpPr>
        <p:spPr>
          <a:xfrm>
            <a:off x="6370479" y="4790331"/>
            <a:ext cx="437041" cy="1186955"/>
          </a:xfrm>
          <a:prstGeom prst="rightBrace">
            <a:avLst>
              <a:gd fmla="val 8333" name="adj1"/>
              <a:gd fmla="val 50000" name="adj2"/>
            </a:avLst>
          </a:prstGeom>
          <a:solidFill>
            <a:srgbClr val="FF0000"/>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46"/>
          <p:cNvSpPr/>
          <p:nvPr/>
        </p:nvSpPr>
        <p:spPr>
          <a:xfrm>
            <a:off x="6772177" y="5117179"/>
            <a:ext cx="894349" cy="330968"/>
          </a:xfrm>
          <a:prstGeom prst="roundRect">
            <a:avLst>
              <a:gd fmla="val 16667" name="adj"/>
            </a:avLst>
          </a:prstGeom>
          <a:solidFill>
            <a:srgbClr val="00B0F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aP:aP</a:t>
            </a:r>
            <a:endParaRPr sz="1800">
              <a:solidFill>
                <a:schemeClr val="lt1"/>
              </a:solidFill>
              <a:latin typeface="Calibri"/>
              <a:ea typeface="Calibri"/>
              <a:cs typeface="Calibri"/>
              <a:sym typeface="Calibri"/>
            </a:endParaRPr>
          </a:p>
        </p:txBody>
      </p:sp>
      <p:pic>
        <p:nvPicPr>
          <p:cNvPr id="848" name="Google Shape;848;p46"/>
          <p:cNvPicPr preferRelativeResize="0"/>
          <p:nvPr/>
        </p:nvPicPr>
        <p:blipFill rotWithShape="1">
          <a:blip r:embed="rId5">
            <a:alphaModFix/>
          </a:blip>
          <a:srcRect b="0" l="0" r="0" t="0"/>
          <a:stretch/>
        </p:blipFill>
        <p:spPr>
          <a:xfrm>
            <a:off x="1169795" y="2517211"/>
            <a:ext cx="193209" cy="601375"/>
          </a:xfrm>
          <a:prstGeom prst="rect">
            <a:avLst/>
          </a:prstGeom>
          <a:noFill/>
          <a:ln>
            <a:noFill/>
          </a:ln>
        </p:spPr>
      </p:pic>
      <p:pic>
        <p:nvPicPr>
          <p:cNvPr id="849" name="Google Shape;849;p46"/>
          <p:cNvPicPr preferRelativeResize="0"/>
          <p:nvPr/>
        </p:nvPicPr>
        <p:blipFill rotWithShape="1">
          <a:blip r:embed="rId5">
            <a:alphaModFix/>
          </a:blip>
          <a:srcRect b="0" l="0" r="0" t="0"/>
          <a:stretch/>
        </p:blipFill>
        <p:spPr>
          <a:xfrm>
            <a:off x="2518247" y="2976312"/>
            <a:ext cx="213728" cy="487329"/>
          </a:xfrm>
          <a:prstGeom prst="rect">
            <a:avLst/>
          </a:prstGeom>
          <a:noFill/>
          <a:ln>
            <a:noFill/>
          </a:ln>
        </p:spPr>
      </p:pic>
      <p:pic>
        <p:nvPicPr>
          <p:cNvPr id="850" name="Google Shape;850;p46"/>
          <p:cNvPicPr preferRelativeResize="0"/>
          <p:nvPr/>
        </p:nvPicPr>
        <p:blipFill rotWithShape="1">
          <a:blip r:embed="rId6">
            <a:alphaModFix/>
          </a:blip>
          <a:srcRect b="0" l="0" r="0" t="0"/>
          <a:stretch/>
        </p:blipFill>
        <p:spPr>
          <a:xfrm>
            <a:off x="1164114" y="4782953"/>
            <a:ext cx="235185" cy="461019"/>
          </a:xfrm>
          <a:prstGeom prst="rect">
            <a:avLst/>
          </a:prstGeom>
          <a:noFill/>
          <a:ln>
            <a:noFill/>
          </a:ln>
        </p:spPr>
      </p:pic>
      <p:pic>
        <p:nvPicPr>
          <p:cNvPr id="851" name="Google Shape;851;p46"/>
          <p:cNvPicPr preferRelativeResize="0"/>
          <p:nvPr/>
        </p:nvPicPr>
        <p:blipFill rotWithShape="1">
          <a:blip r:embed="rId6">
            <a:alphaModFix/>
          </a:blip>
          <a:srcRect b="0" l="0" r="0" t="0"/>
          <a:stretch/>
        </p:blipFill>
        <p:spPr>
          <a:xfrm>
            <a:off x="4292868" y="5323346"/>
            <a:ext cx="265442" cy="428626"/>
          </a:xfrm>
          <a:prstGeom prst="rect">
            <a:avLst/>
          </a:prstGeom>
          <a:noFill/>
          <a:ln>
            <a:noFill/>
          </a:ln>
        </p:spPr>
      </p:pic>
      <p:pic>
        <p:nvPicPr>
          <p:cNvPr id="852" name="Google Shape;852;p46"/>
          <p:cNvPicPr preferRelativeResize="0"/>
          <p:nvPr/>
        </p:nvPicPr>
        <p:blipFill rotWithShape="1">
          <a:blip r:embed="rId6">
            <a:alphaModFix/>
          </a:blip>
          <a:srcRect b="0" l="0" r="0" t="0"/>
          <a:stretch/>
        </p:blipFill>
        <p:spPr>
          <a:xfrm>
            <a:off x="2627697" y="4860757"/>
            <a:ext cx="235770" cy="462589"/>
          </a:xfrm>
          <a:prstGeom prst="rect">
            <a:avLst/>
          </a:prstGeom>
          <a:noFill/>
          <a:ln>
            <a:noFill/>
          </a:ln>
        </p:spPr>
      </p:pic>
      <p:pic>
        <p:nvPicPr>
          <p:cNvPr id="853" name="Google Shape;853;p46"/>
          <p:cNvPicPr preferRelativeResize="0"/>
          <p:nvPr/>
        </p:nvPicPr>
        <p:blipFill rotWithShape="1">
          <a:blip r:embed="rId6">
            <a:alphaModFix/>
          </a:blip>
          <a:srcRect b="0" l="0" r="0" t="0"/>
          <a:stretch/>
        </p:blipFill>
        <p:spPr>
          <a:xfrm>
            <a:off x="6032429" y="4706753"/>
            <a:ext cx="200249" cy="369328"/>
          </a:xfrm>
          <a:prstGeom prst="rect">
            <a:avLst/>
          </a:prstGeom>
          <a:noFill/>
          <a:ln>
            <a:noFill/>
          </a:ln>
        </p:spPr>
      </p:pic>
      <p:pic>
        <p:nvPicPr>
          <p:cNvPr id="854" name="Google Shape;854;p46"/>
          <p:cNvPicPr preferRelativeResize="0"/>
          <p:nvPr/>
        </p:nvPicPr>
        <p:blipFill rotWithShape="1">
          <a:blip r:embed="rId6">
            <a:alphaModFix/>
          </a:blip>
          <a:srcRect b="0" l="0" r="0" t="0"/>
          <a:stretch/>
        </p:blipFill>
        <p:spPr>
          <a:xfrm>
            <a:off x="6066218" y="5323347"/>
            <a:ext cx="166459" cy="496888"/>
          </a:xfrm>
          <a:prstGeom prst="rect">
            <a:avLst/>
          </a:prstGeom>
          <a:noFill/>
          <a:ln>
            <a:noFill/>
          </a:ln>
        </p:spPr>
      </p:pic>
      <p:sp>
        <p:nvSpPr>
          <p:cNvPr id="855" name="Google Shape;855;p46"/>
          <p:cNvSpPr/>
          <p:nvPr/>
        </p:nvSpPr>
        <p:spPr>
          <a:xfrm>
            <a:off x="7870141" y="4886582"/>
            <a:ext cx="4082837" cy="1437216"/>
          </a:xfrm>
          <a:prstGeom prst="roundRect">
            <a:avLst>
              <a:gd fmla="val 16667" name="adj"/>
            </a:avLst>
          </a:prstGeom>
          <a:noFill/>
          <a:ln cap="flat" cmpd="sng" w="381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u="sng">
                <a:solidFill>
                  <a:schemeClr val="dk1"/>
                </a:solidFill>
                <a:latin typeface="Calibri"/>
                <a:ea typeface="Calibri"/>
                <a:cs typeface="Calibri"/>
                <a:sym typeface="Calibri"/>
              </a:rPr>
              <a:t>aP Priming &amp; aP boosting</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Decreased expression of Germinal Cells (GC)</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Decreased memory B Cells</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Decreased number of Plasma Cells</a:t>
            </a:r>
            <a:endParaRPr/>
          </a:p>
          <a:p>
            <a:pPr indent="-342900" lvl="0" marL="342900" marR="0" rtl="0" algn="ctr">
              <a:spcBef>
                <a:spcPts val="0"/>
              </a:spcBef>
              <a:spcAft>
                <a:spcPts val="0"/>
              </a:spcAft>
              <a:buClr>
                <a:schemeClr val="dk1"/>
              </a:buClr>
              <a:buSzPts val="1400"/>
              <a:buFont typeface="Calibri"/>
              <a:buAutoNum type="alphaLcPeriod"/>
            </a:pPr>
            <a:r>
              <a:rPr b="1" lang="en-US" sz="1400">
                <a:solidFill>
                  <a:schemeClr val="dk1"/>
                </a:solidFill>
                <a:latin typeface="Calibri"/>
                <a:ea typeface="Calibri"/>
                <a:cs typeface="Calibri"/>
                <a:sym typeface="Calibri"/>
              </a:rPr>
              <a:t>Decreased broader diversity of antibodies</a:t>
            </a:r>
            <a:endParaRPr/>
          </a:p>
        </p:txBody>
      </p:sp>
      <p:sp>
        <p:nvSpPr>
          <p:cNvPr id="856" name="Google Shape;856;p46"/>
          <p:cNvSpPr/>
          <p:nvPr/>
        </p:nvSpPr>
        <p:spPr>
          <a:xfrm>
            <a:off x="8584016" y="6242794"/>
            <a:ext cx="2787434" cy="413886"/>
          </a:xfrm>
          <a:prstGeom prst="roundRect">
            <a:avLst>
              <a:gd fmla="val 16667" name="adj"/>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SHORT-TERM PROTECTION</a:t>
            </a:r>
            <a:endParaRPr/>
          </a:p>
        </p:txBody>
      </p:sp>
      <p:sp>
        <p:nvSpPr>
          <p:cNvPr id="857" name="Google Shape;857;p46"/>
          <p:cNvSpPr/>
          <p:nvPr/>
        </p:nvSpPr>
        <p:spPr>
          <a:xfrm>
            <a:off x="2223479" y="469908"/>
            <a:ext cx="7064453" cy="646331"/>
          </a:xfrm>
          <a:prstGeom prst="rect">
            <a:avLst/>
          </a:prstGeom>
          <a:noFill/>
          <a:ln cap="flat" cmpd="sng" w="9525">
            <a:solidFill>
              <a:srgbClr val="FF006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66"/>
                </a:solidFill>
                <a:latin typeface="Basic"/>
                <a:ea typeface="Basic"/>
                <a:cs typeface="Basic"/>
                <a:sym typeface="Basic"/>
              </a:rPr>
              <a:t>Whole-cell pertussis vaccine Imposes a Broad Effector B cell</a:t>
            </a:r>
            <a:endParaRPr/>
          </a:p>
          <a:p>
            <a:pPr indent="0" lvl="0" marL="0" marR="0" rtl="0" algn="ctr">
              <a:spcBef>
                <a:spcPts val="0"/>
              </a:spcBef>
              <a:spcAft>
                <a:spcPts val="0"/>
              </a:spcAft>
              <a:buNone/>
            </a:pPr>
            <a:r>
              <a:rPr b="1" lang="en-US" sz="1800">
                <a:solidFill>
                  <a:srgbClr val="FF0066"/>
                </a:solidFill>
                <a:latin typeface="Basic"/>
                <a:ea typeface="Basic"/>
                <a:cs typeface="Basic"/>
                <a:sym typeface="Basic"/>
              </a:rPr>
              <a:t>Response in Heterologous prime-boost Settings</a:t>
            </a:r>
            <a:endParaRPr sz="1800">
              <a:solidFill>
                <a:srgbClr val="FF0066"/>
              </a:solidFill>
              <a:latin typeface="Calibri"/>
              <a:ea typeface="Calibri"/>
              <a:cs typeface="Calibri"/>
              <a:sym typeface="Calibri"/>
            </a:endParaRPr>
          </a:p>
        </p:txBody>
      </p:sp>
      <p:sp>
        <p:nvSpPr>
          <p:cNvPr id="858" name="Google Shape;858;p46"/>
          <p:cNvSpPr/>
          <p:nvPr/>
        </p:nvSpPr>
        <p:spPr>
          <a:xfrm>
            <a:off x="147997" y="5898057"/>
            <a:ext cx="7606115" cy="923330"/>
          </a:xfrm>
          <a:prstGeom prst="rect">
            <a:avLst/>
          </a:prstGeom>
          <a:noFill/>
          <a:ln cap="flat" cmpd="sng" w="9525">
            <a:solidFill>
              <a:srgbClr val="FF006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B050"/>
                </a:solidFill>
                <a:latin typeface="Calibri"/>
                <a:ea typeface="Calibri"/>
                <a:cs typeface="Calibri"/>
                <a:sym typeface="Calibri"/>
              </a:rPr>
              <a:t>Homologous or heterologous vaccine combinations with at least 1 wP administration, even as a booster dose, is sufficient to induce broad effector response, thus highlighting its dominant imprint on the B cell profile.</a:t>
            </a:r>
            <a:endParaRPr sz="1800">
              <a:solidFill>
                <a:srgbClr val="00B05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2" name="Shape 862"/>
        <p:cNvGrpSpPr/>
        <p:nvPr/>
      </p:nvGrpSpPr>
      <p:grpSpPr>
        <a:xfrm>
          <a:off x="0" y="0"/>
          <a:ext cx="0" cy="0"/>
          <a:chOff x="0" y="0"/>
          <a:chExt cx="0" cy="0"/>
        </a:xfrm>
      </p:grpSpPr>
      <p:sp>
        <p:nvSpPr>
          <p:cNvPr id="863" name="Google Shape;863;p47"/>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000000"/>
                </a:solidFill>
                <a:latin typeface="Calibri"/>
                <a:ea typeface="Calibri"/>
                <a:cs typeface="Calibri"/>
                <a:sym typeface="Calibri"/>
              </a:rPr>
              <a:t>Vaccines 2022</a:t>
            </a:r>
            <a:endParaRPr/>
          </a:p>
        </p:txBody>
      </p:sp>
      <p:pic>
        <p:nvPicPr>
          <p:cNvPr id="864" name="Google Shape;864;p47"/>
          <p:cNvPicPr preferRelativeResize="0"/>
          <p:nvPr/>
        </p:nvPicPr>
        <p:blipFill rotWithShape="1">
          <a:blip r:embed="rId3">
            <a:alphaModFix/>
          </a:blip>
          <a:srcRect b="19048" l="0" r="14616" t="0"/>
          <a:stretch/>
        </p:blipFill>
        <p:spPr>
          <a:xfrm>
            <a:off x="68240" y="6504386"/>
            <a:ext cx="1111789" cy="364397"/>
          </a:xfrm>
          <a:prstGeom prst="rect">
            <a:avLst/>
          </a:prstGeom>
          <a:noFill/>
          <a:ln>
            <a:noFill/>
          </a:ln>
        </p:spPr>
      </p:pic>
      <p:pic>
        <p:nvPicPr>
          <p:cNvPr id="865" name="Google Shape;865;p47"/>
          <p:cNvPicPr preferRelativeResize="0"/>
          <p:nvPr/>
        </p:nvPicPr>
        <p:blipFill rotWithShape="1">
          <a:blip r:embed="rId4">
            <a:alphaModFix/>
          </a:blip>
          <a:srcRect b="34568" l="4027" r="16597" t="30617"/>
          <a:stretch/>
        </p:blipFill>
        <p:spPr>
          <a:xfrm>
            <a:off x="152400" y="93133"/>
            <a:ext cx="9677400" cy="2387601"/>
          </a:xfrm>
          <a:prstGeom prst="rect">
            <a:avLst/>
          </a:prstGeom>
          <a:noFill/>
          <a:ln>
            <a:noFill/>
          </a:ln>
        </p:spPr>
      </p:pic>
      <p:pic>
        <p:nvPicPr>
          <p:cNvPr descr="image007" id="866" name="Google Shape;866;p47"/>
          <p:cNvPicPr preferRelativeResize="0"/>
          <p:nvPr/>
        </p:nvPicPr>
        <p:blipFill rotWithShape="1">
          <a:blip r:embed="rId5">
            <a:alphaModFix/>
          </a:blip>
          <a:srcRect b="0" l="0" r="0" t="0"/>
          <a:stretch/>
        </p:blipFill>
        <p:spPr>
          <a:xfrm>
            <a:off x="146905" y="3331053"/>
            <a:ext cx="3961953" cy="3447917"/>
          </a:xfrm>
          <a:prstGeom prst="rect">
            <a:avLst/>
          </a:prstGeom>
          <a:noFill/>
          <a:ln>
            <a:noFill/>
          </a:ln>
        </p:spPr>
      </p:pic>
      <p:sp>
        <p:nvSpPr>
          <p:cNvPr id="867" name="Google Shape;867;p47"/>
          <p:cNvSpPr/>
          <p:nvPr/>
        </p:nvSpPr>
        <p:spPr>
          <a:xfrm>
            <a:off x="126999" y="2441769"/>
            <a:ext cx="119718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Calibri"/>
                <a:ea typeface="Calibri"/>
                <a:cs typeface="Calibri"/>
                <a:sym typeface="Calibri"/>
              </a:rPr>
              <a:t>Study Objective</a:t>
            </a:r>
            <a:r>
              <a:rPr b="1" lang="en-US" sz="1800">
                <a:solidFill>
                  <a:srgbClr val="000000"/>
                </a:solidFill>
                <a:latin typeface="Calibri"/>
                <a:ea typeface="Calibri"/>
                <a:cs typeface="Calibri"/>
                <a:sym typeface="Calibri"/>
              </a:rPr>
              <a:t>:</a:t>
            </a:r>
            <a:r>
              <a:rPr lang="en-US" sz="1800">
                <a:solidFill>
                  <a:srgbClr val="000000"/>
                </a:solidFill>
                <a:latin typeface="Calibri"/>
                <a:ea typeface="Calibri"/>
                <a:cs typeface="Calibri"/>
                <a:sym typeface="Calibri"/>
              </a:rPr>
              <a:t> </a:t>
            </a:r>
            <a:r>
              <a:rPr b="1" lang="en-US" sz="1800">
                <a:solidFill>
                  <a:srgbClr val="000000"/>
                </a:solidFill>
                <a:latin typeface="Calibri"/>
                <a:ea typeface="Calibri"/>
                <a:cs typeface="Calibri"/>
                <a:sym typeface="Calibri"/>
              </a:rPr>
              <a:t>Phase IV longitudinal interventional study,</a:t>
            </a:r>
            <a:r>
              <a:rPr lang="en-US" sz="1800">
                <a:solidFill>
                  <a:srgbClr val="000000"/>
                </a:solidFill>
                <a:latin typeface="Calibri"/>
                <a:ea typeface="Calibri"/>
                <a:cs typeface="Calibri"/>
                <a:sym typeface="Calibri"/>
              </a:rPr>
              <a:t> to assess the </a:t>
            </a:r>
            <a:r>
              <a:rPr b="1" lang="en-US" sz="1800">
                <a:solidFill>
                  <a:srgbClr val="000000"/>
                </a:solidFill>
                <a:latin typeface="Calibri"/>
                <a:ea typeface="Calibri"/>
                <a:cs typeface="Calibri"/>
                <a:sym typeface="Calibri"/>
              </a:rPr>
              <a:t>long-term immunity</a:t>
            </a:r>
            <a:r>
              <a:rPr lang="en-US" sz="1800">
                <a:solidFill>
                  <a:srgbClr val="000000"/>
                </a:solidFill>
                <a:latin typeface="Calibri"/>
                <a:ea typeface="Calibri"/>
                <a:cs typeface="Calibri"/>
                <a:sym typeface="Calibri"/>
              </a:rPr>
              <a:t> (pertussis antibody concentrations) following an pertussis booster vaccination (aP vaccine) in aP and wP primed children (9 years of age) and wP primed adults (25-29 years of age).</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p:txBody>
      </p:sp>
      <p:pic>
        <p:nvPicPr>
          <p:cNvPr id="868" name="Google Shape;868;p47"/>
          <p:cNvPicPr preferRelativeResize="0"/>
          <p:nvPr/>
        </p:nvPicPr>
        <p:blipFill rotWithShape="1">
          <a:blip r:embed="rId6">
            <a:alphaModFix/>
          </a:blip>
          <a:srcRect b="0" l="0" r="0" t="0"/>
          <a:stretch/>
        </p:blipFill>
        <p:spPr>
          <a:xfrm>
            <a:off x="4126056" y="3651438"/>
            <a:ext cx="1915590" cy="717361"/>
          </a:xfrm>
          <a:prstGeom prst="rect">
            <a:avLst/>
          </a:prstGeom>
          <a:noFill/>
          <a:ln>
            <a:noFill/>
          </a:ln>
        </p:spPr>
      </p:pic>
      <p:sp>
        <p:nvSpPr>
          <p:cNvPr id="869" name="Google Shape;869;p47"/>
          <p:cNvSpPr/>
          <p:nvPr/>
        </p:nvSpPr>
        <p:spPr>
          <a:xfrm rot="10800000">
            <a:off x="725718" y="4088013"/>
            <a:ext cx="1188720" cy="91440"/>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870" name="Google Shape;870;p47"/>
          <p:cNvSpPr/>
          <p:nvPr/>
        </p:nvSpPr>
        <p:spPr>
          <a:xfrm rot="10800000">
            <a:off x="2128923" y="4095478"/>
            <a:ext cx="1097280" cy="91440"/>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871" name="Google Shape;871;p47"/>
          <p:cNvSpPr/>
          <p:nvPr/>
        </p:nvSpPr>
        <p:spPr>
          <a:xfrm rot="10800000">
            <a:off x="3432789" y="4095474"/>
            <a:ext cx="1097280" cy="91440"/>
          </a:xfrm>
          <a:prstGeom prst="rightArrow">
            <a:avLst>
              <a:gd fmla="val 50000" name="adj1"/>
              <a:gd fmla="val 50000" name="adj2"/>
            </a:avLst>
          </a:prstGeom>
          <a:solidFill>
            <a:srgbClr val="FF0000"/>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872" name="Google Shape;872;p47"/>
          <p:cNvSpPr/>
          <p:nvPr/>
        </p:nvSpPr>
        <p:spPr>
          <a:xfrm>
            <a:off x="5929610" y="3592515"/>
            <a:ext cx="6096000" cy="258532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800"/>
              <a:buFont typeface="Courier New"/>
              <a:buChar char="o"/>
            </a:pPr>
            <a:r>
              <a:rPr lang="en-US" sz="1800">
                <a:solidFill>
                  <a:srgbClr val="000000"/>
                </a:solidFill>
                <a:latin typeface="Calibri"/>
                <a:ea typeface="Calibri"/>
                <a:cs typeface="Calibri"/>
                <a:sym typeface="Calibri"/>
              </a:rPr>
              <a:t>Children (9 years of age) were primed in infancy with either the whole cell pertussis (wP) vaccine (n = 49) or acellular pertussis (aP) vaccines (n = 59), and all children received a preschool aP booster. </a:t>
            </a:r>
            <a:endParaRPr/>
          </a:p>
          <a:p>
            <a:pPr indent="-285750" lvl="0" marL="285750" marR="0" rtl="0" algn="just">
              <a:spcBef>
                <a:spcPts val="0"/>
              </a:spcBef>
              <a:spcAft>
                <a:spcPts val="0"/>
              </a:spcAft>
              <a:buClr>
                <a:srgbClr val="000000"/>
              </a:buClr>
              <a:buSzPts val="1800"/>
              <a:buFont typeface="Courier New"/>
              <a:buChar char="o"/>
            </a:pPr>
            <a:r>
              <a:rPr lang="en-US" sz="1800">
                <a:solidFill>
                  <a:srgbClr val="000000"/>
                </a:solidFill>
                <a:latin typeface="Calibri"/>
                <a:ea typeface="Calibri"/>
                <a:cs typeface="Calibri"/>
                <a:sym typeface="Calibri"/>
              </a:rPr>
              <a:t>Adults (25–29 years, n = 86) were wP-primed in infancy and did not receive a preschool booster. </a:t>
            </a:r>
            <a:endParaRPr/>
          </a:p>
          <a:p>
            <a:pPr indent="-285750" lvl="0" marL="285750" marR="0" rtl="0" algn="just">
              <a:spcBef>
                <a:spcPts val="0"/>
              </a:spcBef>
              <a:spcAft>
                <a:spcPts val="0"/>
              </a:spcAft>
              <a:buClr>
                <a:srgbClr val="000000"/>
              </a:buClr>
              <a:buSzPts val="1800"/>
              <a:buFont typeface="Courier New"/>
              <a:buChar char="o"/>
            </a:pPr>
            <a:r>
              <a:rPr lang="en-US" sz="1800">
                <a:solidFill>
                  <a:srgbClr val="000000"/>
                </a:solidFill>
                <a:latin typeface="Calibri"/>
                <a:ea typeface="Calibri"/>
                <a:cs typeface="Calibri"/>
                <a:sym typeface="Calibri"/>
              </a:rPr>
              <a:t>Additional aP booster was administered to both children (aP &amp; wP primed) and adult (wP primed). All were followed-up for approximately 6 years.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6" name="Shape 876"/>
        <p:cNvGrpSpPr/>
        <p:nvPr/>
      </p:nvGrpSpPr>
      <p:grpSpPr>
        <a:xfrm>
          <a:off x="0" y="0"/>
          <a:ext cx="0" cy="0"/>
          <a:chOff x="0" y="0"/>
          <a:chExt cx="0" cy="0"/>
        </a:xfrm>
      </p:grpSpPr>
      <p:sp>
        <p:nvSpPr>
          <p:cNvPr id="877" name="Google Shape;877;p48"/>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000000"/>
                </a:solidFill>
                <a:latin typeface="Calibri"/>
                <a:ea typeface="Calibri"/>
                <a:cs typeface="Calibri"/>
                <a:sym typeface="Calibri"/>
              </a:rPr>
              <a:t>Vaccines 2022</a:t>
            </a:r>
            <a:endParaRPr/>
          </a:p>
        </p:txBody>
      </p:sp>
      <p:sp>
        <p:nvSpPr>
          <p:cNvPr id="878" name="Google Shape;878;p48"/>
          <p:cNvSpPr/>
          <p:nvPr/>
        </p:nvSpPr>
        <p:spPr>
          <a:xfrm>
            <a:off x="4284622" y="133101"/>
            <a:ext cx="3260700" cy="58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1C6294"/>
                </a:solidFill>
                <a:latin typeface="Calibri"/>
                <a:ea typeface="Calibri"/>
                <a:cs typeface="Calibri"/>
                <a:sym typeface="Calibri"/>
              </a:rPr>
              <a:t>Antibody Kinetics </a:t>
            </a:r>
            <a:endParaRPr sz="3200">
              <a:solidFill>
                <a:srgbClr val="1C6294"/>
              </a:solidFill>
              <a:latin typeface="Calibri"/>
              <a:ea typeface="Calibri"/>
              <a:cs typeface="Calibri"/>
              <a:sym typeface="Calibri"/>
            </a:endParaRPr>
          </a:p>
        </p:txBody>
      </p:sp>
      <p:sp>
        <p:nvSpPr>
          <p:cNvPr id="879" name="Google Shape;879;p48"/>
          <p:cNvSpPr/>
          <p:nvPr/>
        </p:nvSpPr>
        <p:spPr>
          <a:xfrm>
            <a:off x="575864" y="4993288"/>
            <a:ext cx="11176001" cy="175432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1800"/>
              <a:buFont typeface="Courier New"/>
              <a:buChar char="o"/>
            </a:pPr>
            <a:r>
              <a:rPr b="1" lang="en-US" sz="1800" u="sng">
                <a:solidFill>
                  <a:srgbClr val="000000"/>
                </a:solidFill>
                <a:latin typeface="Calibri"/>
                <a:ea typeface="Calibri"/>
                <a:cs typeface="Calibri"/>
                <a:sym typeface="Calibri"/>
              </a:rPr>
              <a:t>Pertussis Toxin</a:t>
            </a:r>
            <a:r>
              <a:rPr lang="en-US" sz="1800">
                <a:solidFill>
                  <a:srgbClr val="000000"/>
                </a:solidFill>
                <a:latin typeface="Calibri"/>
                <a:ea typeface="Calibri"/>
                <a:cs typeface="Calibri"/>
                <a:sym typeface="Calibri"/>
              </a:rPr>
              <a:t> (Ptx): Ptx initial peak was </a:t>
            </a:r>
            <a:r>
              <a:rPr b="1" lang="en-US" sz="1800">
                <a:solidFill>
                  <a:srgbClr val="000000"/>
                </a:solidFill>
                <a:latin typeface="Calibri"/>
                <a:ea typeface="Calibri"/>
                <a:cs typeface="Calibri"/>
                <a:sym typeface="Calibri"/>
              </a:rPr>
              <a:t>higher in wP-primed children and adults</a:t>
            </a:r>
            <a:r>
              <a:rPr lang="en-US" sz="1800">
                <a:solidFill>
                  <a:srgbClr val="000000"/>
                </a:solidFill>
                <a:latin typeface="Calibri"/>
                <a:ea typeface="Calibri"/>
                <a:cs typeface="Calibri"/>
                <a:sym typeface="Calibri"/>
              </a:rPr>
              <a:t> compared with </a:t>
            </a:r>
            <a:r>
              <a:rPr b="1" lang="en-US" sz="1800">
                <a:solidFill>
                  <a:srgbClr val="000000"/>
                </a:solidFill>
                <a:latin typeface="Calibri"/>
                <a:ea typeface="Calibri"/>
                <a:cs typeface="Calibri"/>
                <a:sym typeface="Calibri"/>
              </a:rPr>
              <a:t>aP-primed children</a:t>
            </a:r>
            <a:r>
              <a:rPr lang="en-US" sz="1800">
                <a:solidFill>
                  <a:srgbClr val="000000"/>
                </a:solidFill>
                <a:latin typeface="Calibri"/>
                <a:ea typeface="Calibri"/>
                <a:cs typeface="Calibri"/>
                <a:sym typeface="Calibri"/>
              </a:rPr>
              <a:t>. Adults exhibited a </a:t>
            </a:r>
            <a:r>
              <a:rPr b="1" lang="en-US" sz="1800">
                <a:solidFill>
                  <a:srgbClr val="000000"/>
                </a:solidFill>
                <a:latin typeface="Calibri"/>
                <a:ea typeface="Calibri"/>
                <a:cs typeface="Calibri"/>
                <a:sym typeface="Calibri"/>
              </a:rPr>
              <a:t>slower decline and a higher upkeep of Ptx antibodies over time </a:t>
            </a:r>
            <a:r>
              <a:rPr lang="en-US" sz="1800">
                <a:solidFill>
                  <a:srgbClr val="000000"/>
                </a:solidFill>
                <a:latin typeface="Calibri"/>
                <a:ea typeface="Calibri"/>
                <a:cs typeface="Calibri"/>
                <a:sym typeface="Calibri"/>
              </a:rPr>
              <a:t>(Figure A).. </a:t>
            </a:r>
            <a:endParaRPr/>
          </a:p>
          <a:p>
            <a:pPr indent="-342900" lvl="0" marL="342900" marR="0" rtl="0" algn="l">
              <a:spcBef>
                <a:spcPts val="0"/>
              </a:spcBef>
              <a:spcAft>
                <a:spcPts val="0"/>
              </a:spcAft>
              <a:buClr>
                <a:srgbClr val="000000"/>
              </a:buClr>
              <a:buSzPts val="1800"/>
              <a:buFont typeface="Courier New"/>
              <a:buChar char="o"/>
            </a:pPr>
            <a:r>
              <a:rPr b="1" lang="en-US" sz="1800" u="sng">
                <a:solidFill>
                  <a:srgbClr val="000000"/>
                </a:solidFill>
                <a:latin typeface="Calibri"/>
                <a:ea typeface="Calibri"/>
                <a:cs typeface="Calibri"/>
                <a:sym typeface="Calibri"/>
              </a:rPr>
              <a:t>Filamentous Hemagglutinin</a:t>
            </a:r>
            <a:r>
              <a:rPr lang="en-US" sz="1800">
                <a:solidFill>
                  <a:srgbClr val="000000"/>
                </a:solidFill>
                <a:latin typeface="Calibri"/>
                <a:ea typeface="Calibri"/>
                <a:cs typeface="Calibri"/>
                <a:sym typeface="Calibri"/>
              </a:rPr>
              <a:t> (FHA): </a:t>
            </a:r>
            <a:r>
              <a:rPr b="1" lang="en-US" sz="1800">
                <a:solidFill>
                  <a:srgbClr val="000000"/>
                </a:solidFill>
                <a:latin typeface="Calibri"/>
                <a:ea typeface="Calibri"/>
                <a:cs typeface="Calibri"/>
                <a:sym typeface="Calibri"/>
              </a:rPr>
              <a:t>Highest peak </a:t>
            </a:r>
            <a:r>
              <a:rPr lang="en-US" sz="1800">
                <a:solidFill>
                  <a:srgbClr val="000000"/>
                </a:solidFill>
                <a:latin typeface="Calibri"/>
                <a:ea typeface="Calibri"/>
                <a:cs typeface="Calibri"/>
                <a:sym typeface="Calibri"/>
              </a:rPr>
              <a:t>in antibody concentrations was seen in </a:t>
            </a:r>
            <a:r>
              <a:rPr b="1" lang="en-US" sz="1800">
                <a:solidFill>
                  <a:srgbClr val="000000"/>
                </a:solidFill>
                <a:latin typeface="Calibri"/>
                <a:ea typeface="Calibri"/>
                <a:cs typeface="Calibri"/>
                <a:sym typeface="Calibri"/>
              </a:rPr>
              <a:t>wP-primed adults</a:t>
            </a:r>
            <a:r>
              <a:rPr lang="en-US" sz="1800">
                <a:solidFill>
                  <a:srgbClr val="000000"/>
                </a:solidFill>
                <a:latin typeface="Calibri"/>
                <a:ea typeface="Calibri"/>
                <a:cs typeface="Calibri"/>
                <a:sym typeface="Calibri"/>
              </a:rPr>
              <a:t>, followed by wP-primed children, and was lowest in aP-primed children (Figure B)..</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Courier New"/>
              <a:buChar char="o"/>
            </a:pPr>
            <a:r>
              <a:rPr b="1" lang="en-US" sz="1800">
                <a:solidFill>
                  <a:srgbClr val="000000"/>
                </a:solidFill>
                <a:latin typeface="Calibri"/>
                <a:ea typeface="Calibri"/>
                <a:cs typeface="Calibri"/>
                <a:sym typeface="Calibri"/>
              </a:rPr>
              <a:t>Pertactin </a:t>
            </a:r>
            <a:r>
              <a:rPr lang="en-US" sz="1800">
                <a:solidFill>
                  <a:srgbClr val="000000"/>
                </a:solidFill>
                <a:latin typeface="Calibri"/>
                <a:ea typeface="Calibri"/>
                <a:cs typeface="Calibri"/>
                <a:sym typeface="Calibri"/>
              </a:rPr>
              <a:t>(Prn): Decline in Prn-specific antibody concentrations in wP-primed children was slower compared to aP-primed children with a longer duration.</a:t>
            </a:r>
            <a:endParaRPr sz="1800">
              <a:solidFill>
                <a:srgbClr val="000000"/>
              </a:solidFill>
              <a:latin typeface="Calibri"/>
              <a:ea typeface="Calibri"/>
              <a:cs typeface="Calibri"/>
              <a:sym typeface="Calibri"/>
            </a:endParaRPr>
          </a:p>
        </p:txBody>
      </p:sp>
      <p:pic>
        <p:nvPicPr>
          <p:cNvPr descr="image009" id="880" name="Google Shape;880;p48"/>
          <p:cNvPicPr preferRelativeResize="0"/>
          <p:nvPr/>
        </p:nvPicPr>
        <p:blipFill rotWithShape="1">
          <a:blip r:embed="rId3">
            <a:alphaModFix/>
          </a:blip>
          <a:srcRect b="0" l="0" r="0" t="0"/>
          <a:stretch/>
        </p:blipFill>
        <p:spPr>
          <a:xfrm>
            <a:off x="575864" y="1316568"/>
            <a:ext cx="9996227" cy="3585636"/>
          </a:xfrm>
          <a:prstGeom prst="rect">
            <a:avLst/>
          </a:prstGeom>
          <a:noFill/>
          <a:ln>
            <a:noFill/>
          </a:ln>
        </p:spPr>
      </p:pic>
      <p:sp>
        <p:nvSpPr>
          <p:cNvPr id="881" name="Google Shape;881;p48"/>
          <p:cNvSpPr/>
          <p:nvPr/>
        </p:nvSpPr>
        <p:spPr>
          <a:xfrm>
            <a:off x="1346202" y="977666"/>
            <a:ext cx="118702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00000"/>
                </a:solidFill>
                <a:latin typeface="Calibri"/>
                <a:ea typeface="Calibri"/>
                <a:cs typeface="Calibri"/>
                <a:sym typeface="Calibri"/>
              </a:rPr>
              <a:t>Figure A; Pertussis Toxin (Ptx)                                       Figure B: Filamentous Hemagglutinin (FHA)                             Figure C: Pertactin (Prn) </a:t>
            </a:r>
            <a:endParaRPr/>
          </a:p>
        </p:txBody>
      </p:sp>
      <p:pic>
        <p:nvPicPr>
          <p:cNvPr descr="image008" id="882" name="Google Shape;882;p48"/>
          <p:cNvPicPr preferRelativeResize="0"/>
          <p:nvPr/>
        </p:nvPicPr>
        <p:blipFill rotWithShape="1">
          <a:blip r:embed="rId4">
            <a:alphaModFix/>
          </a:blip>
          <a:srcRect b="0" l="0" r="0" t="0"/>
          <a:stretch/>
        </p:blipFill>
        <p:spPr>
          <a:xfrm>
            <a:off x="10681757" y="2218269"/>
            <a:ext cx="1288275" cy="946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49"/>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000000"/>
                </a:solidFill>
                <a:latin typeface="Calibri"/>
                <a:ea typeface="Calibri"/>
                <a:cs typeface="Calibri"/>
                <a:sym typeface="Calibri"/>
              </a:rPr>
              <a:t>Vaccines 2022</a:t>
            </a:r>
            <a:endParaRPr/>
          </a:p>
        </p:txBody>
      </p:sp>
      <p:sp>
        <p:nvSpPr>
          <p:cNvPr id="888" name="Google Shape;888;p49"/>
          <p:cNvSpPr/>
          <p:nvPr/>
        </p:nvSpPr>
        <p:spPr>
          <a:xfrm>
            <a:off x="1623797" y="522949"/>
            <a:ext cx="812959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1C6294"/>
                </a:solidFill>
                <a:latin typeface="Calibri"/>
                <a:ea typeface="Calibri"/>
                <a:cs typeface="Calibri"/>
                <a:sym typeface="Calibri"/>
              </a:rPr>
              <a:t>Antibody Concentrations &amp; Pertussis Infection</a:t>
            </a:r>
            <a:endParaRPr sz="3200">
              <a:solidFill>
                <a:srgbClr val="1C6294"/>
              </a:solidFill>
              <a:latin typeface="Calibri"/>
              <a:ea typeface="Calibri"/>
              <a:cs typeface="Calibri"/>
              <a:sym typeface="Calibri"/>
            </a:endParaRPr>
          </a:p>
        </p:txBody>
      </p:sp>
      <p:sp>
        <p:nvSpPr>
          <p:cNvPr id="889" name="Google Shape;889;p49"/>
          <p:cNvSpPr/>
          <p:nvPr/>
        </p:nvSpPr>
        <p:spPr>
          <a:xfrm>
            <a:off x="584199" y="1583268"/>
            <a:ext cx="11091332" cy="267765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2400"/>
              <a:buFont typeface="Courier New"/>
              <a:buChar char="o"/>
            </a:pPr>
            <a:r>
              <a:rPr b="1" lang="en-US" sz="2400" u="sng">
                <a:solidFill>
                  <a:srgbClr val="000000"/>
                </a:solidFill>
                <a:latin typeface="Calibri"/>
                <a:ea typeface="Calibri"/>
                <a:cs typeface="Calibri"/>
                <a:sym typeface="Calibri"/>
              </a:rPr>
              <a:t>Pertussis antibody titers:</a:t>
            </a:r>
            <a:r>
              <a:rPr lang="en-US" sz="2400">
                <a:solidFill>
                  <a:srgbClr val="000000"/>
                </a:solidFill>
                <a:latin typeface="Calibri"/>
                <a:ea typeface="Calibri"/>
                <a:cs typeface="Calibri"/>
                <a:sym typeface="Calibri"/>
              </a:rPr>
              <a:t> After the additional booster, antibody responses to pertussis were higher in </a:t>
            </a:r>
            <a:r>
              <a:rPr lang="en-US" sz="2400">
                <a:solidFill>
                  <a:srgbClr val="FF0000"/>
                </a:solidFill>
                <a:latin typeface="Calibri"/>
                <a:ea typeface="Calibri"/>
                <a:cs typeface="Calibri"/>
                <a:sym typeface="Calibri"/>
              </a:rPr>
              <a:t>adults (wP primed) </a:t>
            </a:r>
            <a:r>
              <a:rPr lang="en-US" sz="2400">
                <a:solidFill>
                  <a:srgbClr val="000000"/>
                </a:solidFill>
                <a:latin typeface="Calibri"/>
                <a:ea typeface="Calibri"/>
                <a:cs typeface="Calibri"/>
                <a:sym typeface="Calibri"/>
              </a:rPr>
              <a:t>compared with children (wP or aP primed), and antibody concentrations </a:t>
            </a:r>
            <a:r>
              <a:rPr lang="en-US" sz="2400">
                <a:solidFill>
                  <a:srgbClr val="FF0000"/>
                </a:solidFill>
                <a:latin typeface="Calibri"/>
                <a:ea typeface="Calibri"/>
                <a:cs typeface="Calibri"/>
                <a:sym typeface="Calibri"/>
              </a:rPr>
              <a:t>remained higher for at least a decade</a:t>
            </a:r>
            <a:r>
              <a:rPr lang="en-US" sz="2400">
                <a:solidFill>
                  <a:srgbClr val="000000"/>
                </a:solidFill>
                <a:latin typeface="Calibri"/>
                <a:ea typeface="Calibri"/>
                <a:cs typeface="Calibri"/>
                <a:sym typeface="Calibri"/>
              </a:rPr>
              <a:t>. </a:t>
            </a:r>
            <a:endParaRPr/>
          </a:p>
          <a:p>
            <a:pPr indent="-190500" lvl="0" marL="342900" marR="0" rtl="0" algn="just">
              <a:spcBef>
                <a:spcPts val="0"/>
              </a:spcBef>
              <a:spcAft>
                <a:spcPts val="0"/>
              </a:spcAft>
              <a:buClr>
                <a:schemeClr val="dk1"/>
              </a:buClr>
              <a:buSzPts val="2400"/>
              <a:buFont typeface="Courier New"/>
              <a:buNone/>
            </a:pPr>
            <a:r>
              <a:t/>
            </a:r>
            <a:endParaRPr sz="2400">
              <a:solidFill>
                <a:srgbClr val="000000"/>
              </a:solidFill>
              <a:latin typeface="Calibri"/>
              <a:ea typeface="Calibri"/>
              <a:cs typeface="Calibri"/>
              <a:sym typeface="Calibri"/>
            </a:endParaRPr>
          </a:p>
          <a:p>
            <a:pPr indent="-342900" lvl="0" marL="342900" marR="0" rtl="0" algn="just">
              <a:spcBef>
                <a:spcPts val="0"/>
              </a:spcBef>
              <a:spcAft>
                <a:spcPts val="0"/>
              </a:spcAft>
              <a:buClr>
                <a:srgbClr val="000000"/>
              </a:buClr>
              <a:buSzPts val="2400"/>
              <a:buFont typeface="Courier New"/>
              <a:buChar char="o"/>
            </a:pPr>
            <a:r>
              <a:rPr b="1" lang="en-US" sz="2400" u="sng">
                <a:solidFill>
                  <a:srgbClr val="000000"/>
                </a:solidFill>
                <a:latin typeface="Calibri"/>
                <a:ea typeface="Calibri"/>
                <a:cs typeface="Calibri"/>
                <a:sym typeface="Calibri"/>
              </a:rPr>
              <a:t>Pertussis Infection:</a:t>
            </a:r>
            <a:r>
              <a:rPr lang="en-US" sz="2400">
                <a:solidFill>
                  <a:srgbClr val="000000"/>
                </a:solidFill>
                <a:latin typeface="Calibri"/>
                <a:ea typeface="Calibri"/>
                <a:cs typeface="Calibri"/>
                <a:sym typeface="Calibri"/>
              </a:rPr>
              <a:t> Pertussis infection were </a:t>
            </a:r>
            <a:r>
              <a:rPr lang="en-US" sz="2400">
                <a:solidFill>
                  <a:srgbClr val="FF0000"/>
                </a:solidFill>
                <a:latin typeface="Calibri"/>
                <a:ea typeface="Calibri"/>
                <a:cs typeface="Calibri"/>
                <a:sym typeface="Calibri"/>
              </a:rPr>
              <a:t>more in aP-primed children </a:t>
            </a:r>
            <a:r>
              <a:rPr b="1" lang="en-US" sz="2400">
                <a:solidFill>
                  <a:srgbClr val="000000"/>
                </a:solidFill>
                <a:latin typeface="Calibri"/>
                <a:ea typeface="Calibri"/>
                <a:cs typeface="Calibri"/>
                <a:sym typeface="Calibri"/>
              </a:rPr>
              <a:t>(12%) </a:t>
            </a:r>
            <a:r>
              <a:rPr lang="en-US" sz="2400">
                <a:solidFill>
                  <a:srgbClr val="000000"/>
                </a:solidFill>
                <a:latin typeface="Calibri"/>
                <a:ea typeface="Calibri"/>
                <a:cs typeface="Calibri"/>
                <a:sym typeface="Calibri"/>
              </a:rPr>
              <a:t>compared with wP-primed individuals (</a:t>
            </a:r>
            <a:r>
              <a:rPr b="1" lang="en-US" sz="2400">
                <a:solidFill>
                  <a:srgbClr val="000000"/>
                </a:solidFill>
                <a:latin typeface="Calibri"/>
                <a:ea typeface="Calibri"/>
                <a:cs typeface="Calibri"/>
                <a:sym typeface="Calibri"/>
              </a:rPr>
              <a:t>2%) </a:t>
            </a:r>
            <a:r>
              <a:rPr lang="en-US" sz="2400">
                <a:solidFill>
                  <a:srgbClr val="000000"/>
                </a:solidFill>
                <a:latin typeface="Calibri"/>
                <a:ea typeface="Calibri"/>
                <a:cs typeface="Calibri"/>
                <a:sym typeface="Calibri"/>
              </a:rPr>
              <a:t>(p = 0.052).</a:t>
            </a:r>
            <a:endParaRPr/>
          </a:p>
          <a:p>
            <a:pPr indent="-190500" lvl="2" marL="1257300" marR="0" rtl="0" algn="just">
              <a:spcBef>
                <a:spcPts val="0"/>
              </a:spcBef>
              <a:spcAft>
                <a:spcPts val="0"/>
              </a:spcAft>
              <a:buClr>
                <a:schemeClr val="dk1"/>
              </a:buClr>
              <a:buSzPts val="2400"/>
              <a:buFont typeface="Courier New"/>
              <a:buNone/>
            </a:pPr>
            <a:r>
              <a:t/>
            </a:r>
            <a:endParaRPr b="1" i="1" sz="2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p5"/>
          <p:cNvSpPr txBox="1"/>
          <p:nvPr>
            <p:ph type="title"/>
          </p:nvPr>
        </p:nvSpPr>
        <p:spPr>
          <a:xfrm>
            <a:off x="698839" y="591475"/>
            <a:ext cx="10515600" cy="53602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5892"/>
              </a:buClr>
              <a:buSzPts val="4400"/>
              <a:buFont typeface="Avenir"/>
              <a:buNone/>
            </a:pPr>
            <a:r>
              <a:rPr b="1" lang="en-US" sz="4400">
                <a:solidFill>
                  <a:srgbClr val="005892"/>
                </a:solidFill>
              </a:rPr>
              <a:t>Pertussis Burden in India</a:t>
            </a:r>
            <a:endParaRPr b="1" sz="4400">
              <a:solidFill>
                <a:srgbClr val="005892"/>
              </a:solidFill>
            </a:endParaRPr>
          </a:p>
        </p:txBody>
      </p:sp>
      <p:pic>
        <p:nvPicPr>
          <p:cNvPr id="179" name="Google Shape;179;p5"/>
          <p:cNvPicPr preferRelativeResize="0"/>
          <p:nvPr/>
        </p:nvPicPr>
        <p:blipFill rotWithShape="1">
          <a:blip r:embed="rId3">
            <a:alphaModFix/>
          </a:blip>
          <a:srcRect b="45263" l="393" r="7394" t="42386"/>
          <a:stretch/>
        </p:blipFill>
        <p:spPr>
          <a:xfrm>
            <a:off x="789271" y="1441651"/>
            <a:ext cx="10818106" cy="815064"/>
          </a:xfrm>
          <a:prstGeom prst="rect">
            <a:avLst/>
          </a:prstGeom>
          <a:noFill/>
          <a:ln>
            <a:noFill/>
          </a:ln>
        </p:spPr>
      </p:pic>
      <p:pic>
        <p:nvPicPr>
          <p:cNvPr id="180" name="Google Shape;180;p5"/>
          <p:cNvPicPr preferRelativeResize="0"/>
          <p:nvPr/>
        </p:nvPicPr>
        <p:blipFill rotWithShape="1">
          <a:blip r:embed="rId4">
            <a:alphaModFix/>
          </a:blip>
          <a:srcRect b="5683" l="-158" r="2368" t="22597"/>
          <a:stretch/>
        </p:blipFill>
        <p:spPr>
          <a:xfrm>
            <a:off x="1164656" y="2352968"/>
            <a:ext cx="10212405" cy="4213031"/>
          </a:xfrm>
          <a:prstGeom prst="rect">
            <a:avLst/>
          </a:prstGeom>
          <a:noFill/>
          <a:ln>
            <a:noFill/>
          </a:ln>
        </p:spPr>
      </p:pic>
      <p:sp>
        <p:nvSpPr>
          <p:cNvPr id="181" name="Google Shape;181;p5"/>
          <p:cNvSpPr/>
          <p:nvPr/>
        </p:nvSpPr>
        <p:spPr>
          <a:xfrm>
            <a:off x="5956639" y="6445140"/>
            <a:ext cx="6096000"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000">
                <a:solidFill>
                  <a:schemeClr val="dk1"/>
                </a:solidFill>
                <a:latin typeface="Calibri"/>
                <a:ea typeface="Calibri"/>
                <a:cs typeface="Calibri"/>
                <a:sym typeface="Calibri"/>
              </a:rPr>
              <a:t>Source: WHO Immunization Data portal</a:t>
            </a:r>
            <a:endParaRPr/>
          </a:p>
          <a:p>
            <a:pPr indent="0" lvl="0" marL="0" marR="0" rtl="0" algn="r">
              <a:spcBef>
                <a:spcPts val="0"/>
              </a:spcBef>
              <a:spcAft>
                <a:spcPts val="0"/>
              </a:spcAft>
              <a:buNone/>
            </a:pPr>
            <a:r>
              <a:rPr i="1" lang="en-US" sz="1000">
                <a:solidFill>
                  <a:schemeClr val="dk1"/>
                </a:solidFill>
                <a:latin typeface="Calibri"/>
                <a:ea typeface="Calibri"/>
                <a:cs typeface="Calibri"/>
                <a:sym typeface="Calibri"/>
              </a:rPr>
              <a:t>World Health Organization, WHO, 2024, All rights reserved</a:t>
            </a:r>
            <a:endParaRPr/>
          </a:p>
        </p:txBody>
      </p:sp>
      <p:sp>
        <p:nvSpPr>
          <p:cNvPr id="182" name="Google Shape;182;p5"/>
          <p:cNvSpPr/>
          <p:nvPr/>
        </p:nvSpPr>
        <p:spPr>
          <a:xfrm>
            <a:off x="9769692" y="5062889"/>
            <a:ext cx="1203108" cy="1216309"/>
          </a:xfrm>
          <a:prstGeom prst="donut">
            <a:avLst>
              <a:gd fmla="val 7759" name="adj"/>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5"/>
          <p:cNvSpPr/>
          <p:nvPr/>
        </p:nvSpPr>
        <p:spPr>
          <a:xfrm>
            <a:off x="11150736" y="5178392"/>
            <a:ext cx="376076" cy="943275"/>
          </a:xfrm>
          <a:prstGeom prst="downArrow">
            <a:avLst>
              <a:gd fmla="val 50000" name="adj1"/>
              <a:gd fmla="val 50000" name="adj2"/>
            </a:avLst>
          </a:prstGeom>
          <a:solidFill>
            <a:schemeClr val="accent1"/>
          </a:solidFill>
          <a:ln cap="flat" cmpd="sng" w="25400">
            <a:solidFill>
              <a:srgbClr val="256C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2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3" name="Shape 893"/>
        <p:cNvGrpSpPr/>
        <p:nvPr/>
      </p:nvGrpSpPr>
      <p:grpSpPr>
        <a:xfrm>
          <a:off x="0" y="0"/>
          <a:ext cx="0" cy="0"/>
          <a:chOff x="0" y="0"/>
          <a:chExt cx="0" cy="0"/>
        </a:xfrm>
      </p:grpSpPr>
      <p:sp>
        <p:nvSpPr>
          <p:cNvPr id="894" name="Google Shape;894;p50"/>
          <p:cNvSpPr/>
          <p:nvPr/>
        </p:nvSpPr>
        <p:spPr>
          <a:xfrm>
            <a:off x="9323388" y="6488113"/>
            <a:ext cx="2705100" cy="339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Calibri"/>
                <a:ea typeface="Calibri"/>
                <a:cs typeface="Calibri"/>
                <a:sym typeface="Calibri"/>
              </a:rPr>
              <a:t>Vaccines 2022</a:t>
            </a:r>
            <a:endParaRPr b="1" i="1" sz="1600">
              <a:solidFill>
                <a:schemeClr val="dk1"/>
              </a:solidFill>
              <a:latin typeface="Calibri"/>
              <a:ea typeface="Calibri"/>
              <a:cs typeface="Calibri"/>
              <a:sym typeface="Calibri"/>
            </a:endParaRPr>
          </a:p>
        </p:txBody>
      </p:sp>
      <p:sp>
        <p:nvSpPr>
          <p:cNvPr id="895" name="Google Shape;895;p50"/>
          <p:cNvSpPr/>
          <p:nvPr/>
        </p:nvSpPr>
        <p:spPr>
          <a:xfrm>
            <a:off x="4612530" y="550863"/>
            <a:ext cx="20409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1C6294"/>
                </a:solidFill>
                <a:latin typeface="Calibri"/>
                <a:ea typeface="Calibri"/>
                <a:cs typeface="Calibri"/>
                <a:sym typeface="Calibri"/>
              </a:rPr>
              <a:t>Conclusion</a:t>
            </a:r>
            <a:endParaRPr sz="3200">
              <a:solidFill>
                <a:srgbClr val="1C6294"/>
              </a:solidFill>
              <a:latin typeface="Calibri"/>
              <a:ea typeface="Calibri"/>
              <a:cs typeface="Calibri"/>
              <a:sym typeface="Calibri"/>
            </a:endParaRPr>
          </a:p>
        </p:txBody>
      </p:sp>
      <p:sp>
        <p:nvSpPr>
          <p:cNvPr id="896" name="Google Shape;896;p50"/>
          <p:cNvSpPr/>
          <p:nvPr/>
        </p:nvSpPr>
        <p:spPr>
          <a:xfrm>
            <a:off x="584199" y="1583268"/>
            <a:ext cx="11091332" cy="267765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2400"/>
              <a:buFont typeface="Courier New"/>
              <a:buChar char="o"/>
            </a:pPr>
            <a:r>
              <a:rPr b="1" lang="en-US" sz="2400">
                <a:solidFill>
                  <a:srgbClr val="000000"/>
                </a:solidFill>
                <a:latin typeface="Calibri"/>
                <a:ea typeface="Calibri"/>
                <a:cs typeface="Calibri"/>
                <a:sym typeface="Calibri"/>
              </a:rPr>
              <a:t>aP booster</a:t>
            </a:r>
            <a:r>
              <a:rPr lang="en-US" sz="2400">
                <a:solidFill>
                  <a:srgbClr val="000000"/>
                </a:solidFill>
                <a:latin typeface="Calibri"/>
                <a:ea typeface="Calibri"/>
                <a:cs typeface="Calibri"/>
                <a:sym typeface="Calibri"/>
              </a:rPr>
              <a:t> vaccination in </a:t>
            </a:r>
            <a:r>
              <a:rPr b="1" lang="en-US" sz="2400">
                <a:solidFill>
                  <a:srgbClr val="000000"/>
                </a:solidFill>
                <a:latin typeface="Calibri"/>
                <a:ea typeface="Calibri"/>
                <a:cs typeface="Calibri"/>
                <a:sym typeface="Calibri"/>
              </a:rPr>
              <a:t>aP-primed</a:t>
            </a:r>
            <a:r>
              <a:rPr lang="en-US" sz="2400">
                <a:solidFill>
                  <a:srgbClr val="000000"/>
                </a:solidFill>
                <a:latin typeface="Calibri"/>
                <a:ea typeface="Calibri"/>
                <a:cs typeface="Calibri"/>
                <a:sym typeface="Calibri"/>
              </a:rPr>
              <a:t> children offers </a:t>
            </a:r>
            <a:r>
              <a:rPr b="1" lang="en-US" sz="2400">
                <a:solidFill>
                  <a:srgbClr val="000000"/>
                </a:solidFill>
                <a:latin typeface="Calibri"/>
                <a:ea typeface="Calibri"/>
                <a:cs typeface="Calibri"/>
                <a:sym typeface="Calibri"/>
              </a:rPr>
              <a:t>less long-term protection against pertussis infection</a:t>
            </a:r>
            <a:r>
              <a:rPr lang="en-US" sz="2400">
                <a:solidFill>
                  <a:srgbClr val="000000"/>
                </a:solidFill>
                <a:latin typeface="Calibri"/>
                <a:ea typeface="Calibri"/>
                <a:cs typeface="Calibri"/>
                <a:sym typeface="Calibri"/>
              </a:rPr>
              <a:t> and against </a:t>
            </a:r>
            <a:r>
              <a:rPr b="1" lang="en-US" sz="2400">
                <a:solidFill>
                  <a:srgbClr val="000000"/>
                </a:solidFill>
                <a:latin typeface="Calibri"/>
                <a:ea typeface="Calibri"/>
                <a:cs typeface="Calibri"/>
                <a:sym typeface="Calibri"/>
              </a:rPr>
              <a:t>transmission.</a:t>
            </a:r>
            <a:r>
              <a:rPr lang="en-US" sz="2400">
                <a:solidFill>
                  <a:srgbClr val="000000"/>
                </a:solidFill>
                <a:latin typeface="Calibri"/>
                <a:ea typeface="Calibri"/>
                <a:cs typeface="Calibri"/>
                <a:sym typeface="Calibri"/>
              </a:rPr>
              <a:t> </a:t>
            </a:r>
            <a:endParaRPr/>
          </a:p>
          <a:p>
            <a:pPr indent="-190500" lvl="0" marL="342900" marR="0" rtl="0" algn="just">
              <a:spcBef>
                <a:spcPts val="0"/>
              </a:spcBef>
              <a:spcAft>
                <a:spcPts val="0"/>
              </a:spcAft>
              <a:buClr>
                <a:schemeClr val="dk1"/>
              </a:buClr>
              <a:buSzPts val="2400"/>
              <a:buFont typeface="Courier New"/>
              <a:buNone/>
            </a:pPr>
            <a:r>
              <a:t/>
            </a:r>
            <a:endParaRPr sz="2400">
              <a:solidFill>
                <a:schemeClr val="dk1"/>
              </a:solidFill>
              <a:latin typeface="Calibri"/>
              <a:ea typeface="Calibri"/>
              <a:cs typeface="Calibri"/>
              <a:sym typeface="Calibri"/>
            </a:endParaRPr>
          </a:p>
          <a:p>
            <a:pPr indent="-342900" lvl="0" marL="342900" marR="0" rtl="0" algn="just">
              <a:spcBef>
                <a:spcPts val="0"/>
              </a:spcBef>
              <a:spcAft>
                <a:spcPts val="0"/>
              </a:spcAft>
              <a:buClr>
                <a:srgbClr val="000000"/>
              </a:buClr>
              <a:buSzPts val="2400"/>
              <a:buFont typeface="Courier New"/>
              <a:buChar char="o"/>
            </a:pPr>
            <a:r>
              <a:rPr b="1" lang="en-US" sz="2400">
                <a:solidFill>
                  <a:srgbClr val="000000"/>
                </a:solidFill>
                <a:latin typeface="Calibri"/>
                <a:ea typeface="Calibri"/>
                <a:cs typeface="Calibri"/>
                <a:sym typeface="Calibri"/>
              </a:rPr>
              <a:t>aP priming</a:t>
            </a:r>
            <a:r>
              <a:rPr lang="en-US" sz="2400">
                <a:solidFill>
                  <a:srgbClr val="000000"/>
                </a:solidFill>
                <a:latin typeface="Calibri"/>
                <a:ea typeface="Calibri"/>
                <a:cs typeface="Calibri"/>
                <a:sym typeface="Calibri"/>
              </a:rPr>
              <a:t> in combination with aP boosting </a:t>
            </a:r>
            <a:r>
              <a:rPr b="1" lang="en-US" sz="2400">
                <a:solidFill>
                  <a:srgbClr val="000000"/>
                </a:solidFill>
                <a:latin typeface="Calibri"/>
                <a:ea typeface="Calibri"/>
                <a:cs typeface="Calibri"/>
                <a:sym typeface="Calibri"/>
              </a:rPr>
              <a:t>may not be sufficient to prevent circulation and transmission</a:t>
            </a:r>
            <a:r>
              <a:rPr lang="en-US" sz="2400">
                <a:solidFill>
                  <a:srgbClr val="000000"/>
                </a:solidFill>
                <a:latin typeface="Calibri"/>
                <a:ea typeface="Calibri"/>
                <a:cs typeface="Calibri"/>
                <a:sym typeface="Calibri"/>
              </a:rPr>
              <a:t>, while </a:t>
            </a:r>
            <a:r>
              <a:rPr b="1" lang="en-US" sz="2400">
                <a:solidFill>
                  <a:srgbClr val="000000"/>
                </a:solidFill>
                <a:latin typeface="Calibri"/>
                <a:ea typeface="Calibri"/>
                <a:cs typeface="Calibri"/>
                <a:sym typeface="Calibri"/>
              </a:rPr>
              <a:t>wP-primed adults</a:t>
            </a:r>
            <a:r>
              <a:rPr lang="en-US" sz="2400">
                <a:solidFill>
                  <a:srgbClr val="000000"/>
                </a:solidFill>
                <a:latin typeface="Calibri"/>
                <a:ea typeface="Calibri"/>
                <a:cs typeface="Calibri"/>
                <a:sym typeface="Calibri"/>
              </a:rPr>
              <a:t> may benefit from </a:t>
            </a:r>
            <a:r>
              <a:rPr b="1" lang="en-US" sz="2400">
                <a:solidFill>
                  <a:srgbClr val="000000"/>
                </a:solidFill>
                <a:latin typeface="Calibri"/>
                <a:ea typeface="Calibri"/>
                <a:cs typeface="Calibri"/>
                <a:sym typeface="Calibri"/>
              </a:rPr>
              <a:t>enhanced long-lasting immunity. </a:t>
            </a:r>
            <a:endParaRPr sz="2400">
              <a:solidFill>
                <a:schemeClr val="dk1"/>
              </a:solidFill>
              <a:latin typeface="Calibri"/>
              <a:ea typeface="Calibri"/>
              <a:cs typeface="Calibri"/>
              <a:sym typeface="Calibri"/>
            </a:endParaRPr>
          </a:p>
          <a:p>
            <a:pPr indent="0" lvl="0" marL="228600" marR="0" rtl="0" algn="l">
              <a:spcBef>
                <a:spcPts val="0"/>
              </a:spcBef>
              <a:spcAft>
                <a:spcPts val="0"/>
              </a:spcAft>
              <a:buNone/>
            </a:pPr>
            <a:r>
              <a:rPr lang="en-US" sz="2400">
                <a:solidFill>
                  <a:srgbClr val="000000"/>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1" name="Shape 901"/>
        <p:cNvGrpSpPr/>
        <p:nvPr/>
      </p:nvGrpSpPr>
      <p:grpSpPr>
        <a:xfrm>
          <a:off x="0" y="0"/>
          <a:ext cx="0" cy="0"/>
          <a:chOff x="0" y="0"/>
          <a:chExt cx="0" cy="0"/>
        </a:xfrm>
      </p:grpSpPr>
      <p:sp>
        <p:nvSpPr>
          <p:cNvPr id="902" name="Google Shape;902;p51"/>
          <p:cNvSpPr txBox="1"/>
          <p:nvPr>
            <p:ph idx="1" type="body"/>
          </p:nvPr>
        </p:nvSpPr>
        <p:spPr>
          <a:xfrm>
            <a:off x="712269" y="2758539"/>
            <a:ext cx="3407344" cy="3382379"/>
          </a:xfrm>
          <a:prstGeom prst="rect">
            <a:avLst/>
          </a:prstGeom>
          <a:noFill/>
          <a:ln cap="flat" cmpd="sng" w="9525">
            <a:solidFill>
              <a:srgbClr val="005892"/>
            </a:solidFill>
            <a:prstDash val="dash"/>
            <a:round/>
            <a:headEnd len="sm" w="sm" type="none"/>
            <a:tailEnd len="sm" w="sm" type="none"/>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700"/>
              <a:buChar char="•"/>
            </a:pPr>
            <a:r>
              <a:rPr lang="en-US" sz="1700">
                <a:latin typeface="Calibri"/>
                <a:ea typeface="Calibri"/>
                <a:cs typeface="Calibri"/>
                <a:sym typeface="Calibri"/>
              </a:rPr>
              <a:t>Long-term efficacy over 10 years has been observed to be superior with whole cell pertussis vaccine (wP). </a:t>
            </a:r>
            <a:endParaRPr/>
          </a:p>
          <a:p>
            <a:pPr indent="-342900" lvl="0" marL="342900" rtl="0" algn="just">
              <a:spcBef>
                <a:spcPts val="340"/>
              </a:spcBef>
              <a:spcAft>
                <a:spcPts val="0"/>
              </a:spcAft>
              <a:buClr>
                <a:schemeClr val="dk1"/>
              </a:buClr>
              <a:buSzPts val="1700"/>
              <a:buChar char="•"/>
            </a:pPr>
            <a:r>
              <a:rPr lang="en-US" sz="1700">
                <a:latin typeface="Calibri"/>
                <a:ea typeface="Calibri"/>
                <a:cs typeface="Calibri"/>
                <a:sym typeface="Calibri"/>
              </a:rPr>
              <a:t>Recent outbreaks of pertussis in various developed countries have sparked a debate on the effectiveness of acellular pertussis (aP) vaccines.</a:t>
            </a:r>
            <a:endParaRPr/>
          </a:p>
        </p:txBody>
      </p:sp>
      <p:sp>
        <p:nvSpPr>
          <p:cNvPr id="903" name="Google Shape;903;p51"/>
          <p:cNvSpPr txBox="1"/>
          <p:nvPr/>
        </p:nvSpPr>
        <p:spPr>
          <a:xfrm>
            <a:off x="4206240" y="2758539"/>
            <a:ext cx="3872471" cy="3382378"/>
          </a:xfrm>
          <a:prstGeom prst="rect">
            <a:avLst/>
          </a:prstGeom>
          <a:noFill/>
          <a:ln cap="flat" cmpd="sng" w="9525">
            <a:solidFill>
              <a:srgbClr val="005892"/>
            </a:solidFill>
            <a:prstDash val="dash"/>
            <a:round/>
            <a:headEnd len="sm" w="sm" type="none"/>
            <a:tailEnd len="sm" w="sm" type="none"/>
          </a:ln>
        </p:spPr>
        <p:txBody>
          <a:bodyPr anchorCtr="0" anchor="t" bIns="34275" lIns="68575" spcFirstLastPara="1" rIns="68575" wrap="square" tIns="34275">
            <a:noAutofit/>
          </a:bodyPr>
          <a:lstStyle/>
          <a:p>
            <a:pPr indent="-228600" lvl="0" marL="228600" marR="0" rtl="0" algn="just">
              <a:lnSpc>
                <a:spcPct val="90000"/>
              </a:lnSpc>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Though the reasons for this resurgence are complex and vary from place to place, the lesser duration of protection and decreased impact on transmission of the disease by acellular pertussis vaccines appears to be crucial</a:t>
            </a:r>
            <a:endParaRPr/>
          </a:p>
          <a:p>
            <a:pPr indent="-228600" lvl="0" marL="228600" marR="0" rtl="0" algn="just">
              <a:lnSpc>
                <a:spcPct val="90000"/>
              </a:lnSpc>
              <a:spcBef>
                <a:spcPts val="100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Current evidence suggests that the efficacy of both aP and wP vaccines in preventing pertussis in the first year is equivalent.</a:t>
            </a:r>
            <a:endParaRPr/>
          </a:p>
          <a:p>
            <a:pPr indent="-228600" lvl="0" marL="228600" marR="0" rtl="0" algn="just">
              <a:lnSpc>
                <a:spcPct val="90000"/>
              </a:lnSpc>
              <a:spcBef>
                <a:spcPts val="100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After the first year, the immunity wanes more rapidly with the aP vaccines and the impact on transmission by aP vaccines is also inferior to wP vaccines.</a:t>
            </a:r>
            <a:endParaRPr/>
          </a:p>
        </p:txBody>
      </p:sp>
      <p:sp>
        <p:nvSpPr>
          <p:cNvPr id="904" name="Google Shape;904;p51"/>
          <p:cNvSpPr txBox="1"/>
          <p:nvPr/>
        </p:nvSpPr>
        <p:spPr>
          <a:xfrm>
            <a:off x="8191100" y="2671560"/>
            <a:ext cx="3381580" cy="3469357"/>
          </a:xfrm>
          <a:prstGeom prst="rect">
            <a:avLst/>
          </a:prstGeom>
          <a:noFill/>
          <a:ln cap="flat" cmpd="sng" w="9525">
            <a:solidFill>
              <a:srgbClr val="005892"/>
            </a:solidFill>
            <a:prstDash val="dash"/>
            <a:miter lim="800000"/>
            <a:headEnd len="sm" w="sm" type="none"/>
            <a:tailEnd len="sm" w="sm" type="none"/>
          </a:ln>
        </p:spPr>
        <p:txBody>
          <a:bodyPr anchorCtr="0" anchor="t" bIns="34275" lIns="68575" spcFirstLastPara="1" rIns="68575" wrap="square" tIns="34275">
            <a:noAutofit/>
          </a:bodyPr>
          <a:lstStyle/>
          <a:p>
            <a:pPr indent="-228600" lvl="0" marL="228600" marR="0" rtl="0" algn="just">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WHO clearly mentions that countries currently using the wP vaccine in their national programs should continue the same for the primary series, while those using the aP vaccine should continue the same and consider additional boosters and strategies.</a:t>
            </a:r>
            <a:endParaRPr/>
          </a:p>
          <a:p>
            <a:pPr indent="-228600" lvl="0" marL="228600" marR="0" rtl="0" algn="just">
              <a:lnSpc>
                <a:spcPct val="90000"/>
              </a:lnSpc>
              <a:spcBef>
                <a:spcPts val="100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wP vaccine is definitely superior to aP vaccine in terms of immunogenicity and duration of protection, but more reactogenic.</a:t>
            </a:r>
            <a:endParaRPr/>
          </a:p>
        </p:txBody>
      </p:sp>
      <p:pic>
        <p:nvPicPr>
          <p:cNvPr id="905" name="Google Shape;905;p51"/>
          <p:cNvPicPr preferRelativeResize="0"/>
          <p:nvPr/>
        </p:nvPicPr>
        <p:blipFill rotWithShape="1">
          <a:blip r:embed="rId3">
            <a:alphaModFix/>
          </a:blip>
          <a:srcRect b="31589" l="3664" r="9659" t="35651"/>
          <a:stretch/>
        </p:blipFill>
        <p:spPr>
          <a:xfrm>
            <a:off x="1688465" y="1542924"/>
            <a:ext cx="8693150" cy="1049337"/>
          </a:xfrm>
          <a:prstGeom prst="rect">
            <a:avLst/>
          </a:prstGeom>
          <a:noFill/>
          <a:ln>
            <a:noFill/>
          </a:ln>
        </p:spPr>
      </p:pic>
      <p:sp>
        <p:nvSpPr>
          <p:cNvPr id="906" name="Google Shape;906;p51"/>
          <p:cNvSpPr/>
          <p:nvPr/>
        </p:nvSpPr>
        <p:spPr>
          <a:xfrm>
            <a:off x="712269" y="1491916"/>
            <a:ext cx="10972800" cy="4726003"/>
          </a:xfrm>
          <a:prstGeom prst="rect">
            <a:avLst/>
          </a:prstGeom>
          <a:noFill/>
          <a:ln cap="flat" cmpd="sng" w="28575">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51"/>
          <p:cNvSpPr/>
          <p:nvPr/>
        </p:nvSpPr>
        <p:spPr>
          <a:xfrm>
            <a:off x="1562100" y="6404645"/>
            <a:ext cx="4572000" cy="1952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675">
                <a:solidFill>
                  <a:schemeClr val="dk1"/>
                </a:solidFill>
                <a:latin typeface="Calibri"/>
                <a:ea typeface="Calibri"/>
                <a:cs typeface="Calibri"/>
                <a:sym typeface="Calibri"/>
              </a:rPr>
              <a:t>Balasubramanian S, </a:t>
            </a:r>
            <a:r>
              <a:rPr i="1" lang="en-US" sz="675">
                <a:solidFill>
                  <a:schemeClr val="dk1"/>
                </a:solidFill>
                <a:latin typeface="Calibri"/>
                <a:ea typeface="Calibri"/>
                <a:cs typeface="Calibri"/>
                <a:sym typeface="Calibri"/>
              </a:rPr>
              <a:t>et al</a:t>
            </a:r>
            <a:r>
              <a:rPr lang="en-US" sz="675">
                <a:solidFill>
                  <a:schemeClr val="dk1"/>
                </a:solidFill>
                <a:latin typeface="Calibri"/>
                <a:ea typeface="Calibri"/>
                <a:cs typeface="Calibri"/>
                <a:sym typeface="Calibri"/>
              </a:rPr>
              <a:t>. </a:t>
            </a:r>
            <a:r>
              <a:rPr i="1" lang="en-US" sz="675">
                <a:solidFill>
                  <a:schemeClr val="dk1"/>
                </a:solidFill>
                <a:latin typeface="Calibri"/>
                <a:ea typeface="Calibri"/>
                <a:cs typeface="Calibri"/>
                <a:sym typeface="Calibri"/>
              </a:rPr>
              <a:t>Indian Pediatr</a:t>
            </a:r>
            <a:r>
              <a:rPr lang="en-US" sz="675">
                <a:solidFill>
                  <a:schemeClr val="dk1"/>
                </a:solidFill>
                <a:latin typeface="Calibri"/>
                <a:ea typeface="Calibri"/>
                <a:cs typeface="Calibri"/>
                <a:sym typeface="Calibri"/>
              </a:rPr>
              <a:t>. 2018;55(12):1066–1074.</a:t>
            </a:r>
            <a:endParaRPr sz="675">
              <a:solidFill>
                <a:schemeClr val="dk1"/>
              </a:solidFill>
              <a:latin typeface="Calibri"/>
              <a:ea typeface="Calibri"/>
              <a:cs typeface="Calibri"/>
              <a:sym typeface="Calibri"/>
            </a:endParaRPr>
          </a:p>
        </p:txBody>
      </p:sp>
      <p:sp>
        <p:nvSpPr>
          <p:cNvPr id="908" name="Google Shape;908;p51"/>
          <p:cNvSpPr/>
          <p:nvPr/>
        </p:nvSpPr>
        <p:spPr>
          <a:xfrm>
            <a:off x="7273926" y="6441157"/>
            <a:ext cx="3095719" cy="1962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75">
                <a:solidFill>
                  <a:schemeClr val="dk1"/>
                </a:solidFill>
                <a:latin typeface="Calibri"/>
                <a:ea typeface="Calibri"/>
                <a:cs typeface="Calibri"/>
                <a:sym typeface="Calibri"/>
              </a:rPr>
              <a:t>aP: Acellular pertussis; wP: Whole-cell pertussis; WHO: World Health Organization. </a:t>
            </a:r>
            <a:endParaRPr sz="675">
              <a:solidFill>
                <a:schemeClr val="dk1"/>
              </a:solidFill>
              <a:latin typeface="Calibri"/>
              <a:ea typeface="Calibri"/>
              <a:cs typeface="Calibri"/>
              <a:sym typeface="Calibri"/>
            </a:endParaRPr>
          </a:p>
        </p:txBody>
      </p:sp>
      <p:sp>
        <p:nvSpPr>
          <p:cNvPr id="909" name="Google Shape;909;p51"/>
          <p:cNvSpPr txBox="1"/>
          <p:nvPr/>
        </p:nvSpPr>
        <p:spPr>
          <a:xfrm>
            <a:off x="452385" y="357755"/>
            <a:ext cx="9370017" cy="80588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9899"/>
              </a:buClr>
              <a:buSzPts val="3200"/>
              <a:buFont typeface="Calibri"/>
              <a:buNone/>
            </a:pPr>
            <a:r>
              <a:rPr b="1" lang="en-US" sz="3200">
                <a:solidFill>
                  <a:srgbClr val="009899"/>
                </a:solidFill>
                <a:latin typeface="Calibri"/>
                <a:ea typeface="Calibri"/>
                <a:cs typeface="Calibri"/>
                <a:sym typeface="Calibri"/>
              </a:rPr>
              <a:t>Indian Academy of Pediatrics Advisory Committee Recommendations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Effect filter="fade" transition="in">
                                      <p:cBhvr>
                                        <p:cTn dur="500"/>
                                        <p:tgtEl>
                                          <p:spTgt spid="9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animEffect filter="fade" transition="in">
                                      <p:cBhvr>
                                        <p:cTn dur="500"/>
                                        <p:tgtEl>
                                          <p:spTgt spid="9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animEffect filter="fade" transition="in">
                                      <p:cBhvr>
                                        <p:cTn dur="500"/>
                                        <p:tgtEl>
                                          <p:spTgt spid="9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animEffect filter="fade" transition="in">
                                      <p:cBhvr>
                                        <p:cTn dur="500"/>
                                        <p:tgtEl>
                                          <p:spTgt spid="9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animEffect filter="fade" transition="in">
                                      <p:cBhvr>
                                        <p:cTn dur="500"/>
                                        <p:tgtEl>
                                          <p:spTgt spid="9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xEl>
                                              <p:pRg end="0" st="0"/>
                                            </p:txEl>
                                          </p:spTgt>
                                        </p:tgtEl>
                                        <p:attrNameLst>
                                          <p:attrName>style.visibility</p:attrName>
                                        </p:attrNameLst>
                                      </p:cBhvr>
                                      <p:to>
                                        <p:strVal val="visible"/>
                                      </p:to>
                                    </p:set>
                                    <p:animEffect filter="fade" transition="in">
                                      <p:cBhvr>
                                        <p:cTn dur="500"/>
                                        <p:tgtEl>
                                          <p:spTgt spid="9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xEl>
                                              <p:pRg end="1" st="1"/>
                                            </p:txEl>
                                          </p:spTgt>
                                        </p:tgtEl>
                                        <p:attrNameLst>
                                          <p:attrName>style.visibility</p:attrName>
                                        </p:attrNameLst>
                                      </p:cBhvr>
                                      <p:to>
                                        <p:strVal val="visible"/>
                                      </p:to>
                                    </p:set>
                                    <p:animEffect filter="fade" transition="in">
                                      <p:cBhvr>
                                        <p:cTn dur="500"/>
                                        <p:tgtEl>
                                          <p:spTgt spid="90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4" name="Shape 914"/>
        <p:cNvGrpSpPr/>
        <p:nvPr/>
      </p:nvGrpSpPr>
      <p:grpSpPr>
        <a:xfrm>
          <a:off x="0" y="0"/>
          <a:ext cx="0" cy="0"/>
          <a:chOff x="0" y="0"/>
          <a:chExt cx="0" cy="0"/>
        </a:xfrm>
      </p:grpSpPr>
      <p:sp>
        <p:nvSpPr>
          <p:cNvPr id="915" name="Google Shape;915;p52"/>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916" name="Google Shape;916;p52"/>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Avenir"/>
                <a:ea typeface="Avenir"/>
                <a:cs typeface="Avenir"/>
                <a:sym typeface="Avenir"/>
              </a:rPr>
              <a:t>‹#›</a:t>
            </a:fld>
            <a:endParaRPr>
              <a:solidFill>
                <a:srgbClr val="888888"/>
              </a:solidFill>
              <a:latin typeface="Avenir"/>
              <a:ea typeface="Avenir"/>
              <a:cs typeface="Avenir"/>
              <a:sym typeface="Avenir"/>
            </a:endParaRPr>
          </a:p>
        </p:txBody>
      </p:sp>
      <p:sp>
        <p:nvSpPr>
          <p:cNvPr id="917" name="Google Shape;917;p52"/>
          <p:cNvSpPr/>
          <p:nvPr/>
        </p:nvSpPr>
        <p:spPr>
          <a:xfrm>
            <a:off x="226142" y="1014356"/>
            <a:ext cx="11621729" cy="52322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u="sng">
                <a:solidFill>
                  <a:schemeClr val="dk1"/>
                </a:solidFill>
                <a:latin typeface="Calibri"/>
                <a:ea typeface="Calibri"/>
                <a:cs typeface="Calibri"/>
                <a:sym typeface="Calibri"/>
              </a:rPr>
              <a:t>Summary of WHO Position Papers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400"/>
              <a:buFont typeface="Courier New"/>
              <a:buChar char="o"/>
            </a:pPr>
            <a:r>
              <a:rPr b="1" lang="en-US" sz="2400">
                <a:solidFill>
                  <a:schemeClr val="dk1"/>
                </a:solidFill>
                <a:latin typeface="Calibri"/>
                <a:ea typeface="Calibri"/>
                <a:cs typeface="Calibri"/>
                <a:sym typeface="Calibri"/>
              </a:rPr>
              <a:t>Pertussis vaccine</a:t>
            </a:r>
            <a:r>
              <a:rPr lang="en-US" sz="2400">
                <a:solidFill>
                  <a:schemeClr val="dk1"/>
                </a:solidFill>
                <a:latin typeface="Calibri"/>
                <a:ea typeface="Calibri"/>
                <a:cs typeface="Calibri"/>
                <a:sym typeface="Calibri"/>
              </a:rPr>
              <a:t>: </a:t>
            </a:r>
            <a:r>
              <a:rPr b="1" lang="en-US" sz="2400">
                <a:solidFill>
                  <a:srgbClr val="0070C0"/>
                </a:solidFill>
                <a:latin typeface="Calibri"/>
                <a:ea typeface="Calibri"/>
                <a:cs typeface="Calibri"/>
                <a:sym typeface="Calibri"/>
              </a:rPr>
              <a:t>Both</a:t>
            </a:r>
            <a:r>
              <a:rPr lang="en-US" sz="2400">
                <a:solidFill>
                  <a:schemeClr val="dk1"/>
                </a:solidFill>
                <a:latin typeface="Calibri"/>
                <a:ea typeface="Calibri"/>
                <a:cs typeface="Calibri"/>
                <a:sym typeface="Calibri"/>
              </a:rPr>
              <a:t> aP-containing and wP-containing vaccines have </a:t>
            </a:r>
            <a:r>
              <a:rPr b="1" lang="en-US" sz="2400">
                <a:solidFill>
                  <a:srgbClr val="0070C0"/>
                </a:solidFill>
                <a:latin typeface="Calibri"/>
                <a:ea typeface="Calibri"/>
                <a:cs typeface="Calibri"/>
                <a:sym typeface="Calibri"/>
              </a:rPr>
              <a:t>excellent safety records. </a:t>
            </a:r>
            <a:endParaRPr/>
          </a:p>
          <a:p>
            <a:pPr indent="-342900" lvl="0" marL="342900" marR="0" rtl="0" algn="just">
              <a:spcBef>
                <a:spcPts val="0"/>
              </a:spcBef>
              <a:spcAft>
                <a:spcPts val="0"/>
              </a:spcAft>
              <a:buClr>
                <a:srgbClr val="0070C0"/>
              </a:buClr>
              <a:buSzPts val="2400"/>
              <a:buFont typeface="Courier New"/>
              <a:buChar char="o"/>
            </a:pPr>
            <a:r>
              <a:rPr lang="en-US" sz="2400">
                <a:solidFill>
                  <a:srgbClr val="0070C0"/>
                </a:solidFill>
                <a:latin typeface="Calibri"/>
                <a:ea typeface="Calibri"/>
                <a:cs typeface="Calibri"/>
                <a:sym typeface="Calibri"/>
              </a:rPr>
              <a:t>Available evidence indicates that licensed aP and wP vaccines have equivalent initial effectiveness in preventing disease in the first year of life</a:t>
            </a:r>
            <a:r>
              <a:rPr lang="en-US" sz="2400">
                <a:solidFill>
                  <a:schemeClr val="dk1"/>
                </a:solidFill>
                <a:latin typeface="Calibri"/>
                <a:ea typeface="Calibri"/>
                <a:cs typeface="Calibri"/>
                <a:sym typeface="Calibri"/>
              </a:rPr>
              <a:t>, but that there is </a:t>
            </a:r>
            <a:r>
              <a:rPr lang="en-US" sz="2400">
                <a:solidFill>
                  <a:srgbClr val="FF0000"/>
                </a:solidFill>
                <a:latin typeface="Calibri"/>
                <a:ea typeface="Calibri"/>
                <a:cs typeface="Calibri"/>
                <a:sym typeface="Calibri"/>
              </a:rPr>
              <a:t>more rapid waning of immunity, and possibly a reduced impact on transmission, with aP relative to wP vaccines. </a:t>
            </a:r>
            <a:endParaRPr/>
          </a:p>
          <a:p>
            <a:pPr indent="-342900" lvl="0" marL="342900" marR="0" rtl="0" algn="just">
              <a:spcBef>
                <a:spcPts val="0"/>
              </a:spcBef>
              <a:spcAft>
                <a:spcPts val="0"/>
              </a:spcAft>
              <a:buClr>
                <a:schemeClr val="dk1"/>
              </a:buClr>
              <a:buSzPts val="2400"/>
              <a:buFont typeface="Courier New"/>
              <a:buChar char="o"/>
            </a:pPr>
            <a:r>
              <a:rPr lang="en-US" sz="2400">
                <a:solidFill>
                  <a:schemeClr val="dk1"/>
                </a:solidFill>
                <a:latin typeface="Calibri"/>
                <a:ea typeface="Calibri"/>
                <a:cs typeface="Calibri"/>
                <a:sym typeface="Calibri"/>
              </a:rPr>
              <a:t>National programmes currently administering </a:t>
            </a:r>
            <a:r>
              <a:rPr lang="en-US" sz="2400">
                <a:solidFill>
                  <a:srgbClr val="FF0000"/>
                </a:solidFill>
                <a:latin typeface="Calibri"/>
                <a:ea typeface="Calibri"/>
                <a:cs typeface="Calibri"/>
                <a:sym typeface="Calibri"/>
              </a:rPr>
              <a:t>wP vaccination should continue to use wP vaccines for primary vaccination series.</a:t>
            </a:r>
            <a:r>
              <a:rPr lang="en-US" sz="2400">
                <a:solidFill>
                  <a:schemeClr val="dk1"/>
                </a:solidFill>
                <a:latin typeface="Calibri"/>
                <a:ea typeface="Calibri"/>
                <a:cs typeface="Calibri"/>
                <a:sym typeface="Calibri"/>
              </a:rPr>
              <a:t> Surveillance and modelling data suggest that the use of </a:t>
            </a:r>
            <a:r>
              <a:rPr b="1" lang="en-US" sz="2400">
                <a:solidFill>
                  <a:srgbClr val="FF0000"/>
                </a:solidFill>
                <a:latin typeface="Calibri"/>
                <a:ea typeface="Calibri"/>
                <a:cs typeface="Calibri"/>
                <a:sym typeface="Calibri"/>
              </a:rPr>
              <a:t>aP vaccines may result in a resurgence of pertussis after a number of years. </a:t>
            </a:r>
            <a:endParaRPr/>
          </a:p>
          <a:p>
            <a:pPr indent="-342900" lvl="0" marL="342900" marR="0" rtl="0" algn="just">
              <a:spcBef>
                <a:spcPts val="0"/>
              </a:spcBef>
              <a:spcAft>
                <a:spcPts val="0"/>
              </a:spcAft>
              <a:buClr>
                <a:schemeClr val="dk1"/>
              </a:buClr>
              <a:buSzPts val="2400"/>
              <a:buFont typeface="Courier New"/>
              <a:buChar char="o"/>
            </a:pPr>
            <a:r>
              <a:rPr lang="en-US" sz="2400">
                <a:solidFill>
                  <a:schemeClr val="dk1"/>
                </a:solidFill>
                <a:latin typeface="Calibri"/>
                <a:ea typeface="Calibri"/>
                <a:cs typeface="Calibri"/>
                <a:sym typeface="Calibri"/>
              </a:rPr>
              <a:t>National programmes currently using aP vaccine may continue using this vaccine but should consider the need for </a:t>
            </a:r>
            <a:r>
              <a:rPr lang="en-US" sz="2400">
                <a:solidFill>
                  <a:srgbClr val="0070C0"/>
                </a:solidFill>
                <a:latin typeface="Calibri"/>
                <a:ea typeface="Calibri"/>
                <a:cs typeface="Calibri"/>
                <a:sym typeface="Calibri"/>
              </a:rPr>
              <a:t>additional booster doses and strategies to prevent early childhood mortality</a:t>
            </a:r>
            <a:r>
              <a:rPr lang="en-US" sz="2400">
                <a:solidFill>
                  <a:schemeClr val="dk1"/>
                </a:solidFill>
                <a:latin typeface="Calibri"/>
                <a:ea typeface="Calibri"/>
                <a:cs typeface="Calibri"/>
                <a:sym typeface="Calibri"/>
              </a:rPr>
              <a:t> such as maternal immunization in case of </a:t>
            </a:r>
            <a:r>
              <a:rPr lang="en-US" sz="2400">
                <a:solidFill>
                  <a:srgbClr val="FF0000"/>
                </a:solidFill>
                <a:latin typeface="Calibri"/>
                <a:ea typeface="Calibri"/>
                <a:cs typeface="Calibri"/>
                <a:sym typeface="Calibri"/>
              </a:rPr>
              <a:t>resurgence of pertussis</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918" name="Google Shape;918;p52"/>
          <p:cNvSpPr/>
          <p:nvPr/>
        </p:nvSpPr>
        <p:spPr>
          <a:xfrm>
            <a:off x="3904648" y="6574883"/>
            <a:ext cx="8287352"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200">
                <a:solidFill>
                  <a:schemeClr val="dk1"/>
                </a:solidFill>
                <a:latin typeface="Calibri"/>
                <a:ea typeface="Calibri"/>
                <a:cs typeface="Calibri"/>
                <a:sym typeface="Calibri"/>
              </a:rPr>
              <a:t>Recommendations for Routine Immunization (updated: April 2024) P.5 / 12</a:t>
            </a:r>
            <a:endParaRPr i="1" sz="1200">
              <a:solidFill>
                <a:schemeClr val="dk1"/>
              </a:solidFill>
              <a:latin typeface="Calibri"/>
              <a:ea typeface="Calibri"/>
              <a:cs typeface="Calibri"/>
              <a:sym typeface="Calibri"/>
            </a:endParaRPr>
          </a:p>
        </p:txBody>
      </p:sp>
      <p:pic>
        <p:nvPicPr>
          <p:cNvPr id="919" name="Google Shape;919;p52"/>
          <p:cNvPicPr preferRelativeResize="0"/>
          <p:nvPr/>
        </p:nvPicPr>
        <p:blipFill rotWithShape="1">
          <a:blip r:embed="rId3">
            <a:alphaModFix/>
          </a:blip>
          <a:srcRect b="71613" l="14920" r="2096" t="20072"/>
          <a:stretch/>
        </p:blipFill>
        <p:spPr>
          <a:xfrm>
            <a:off x="0" y="80980"/>
            <a:ext cx="10471355" cy="59022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3" name="Shape 923"/>
        <p:cNvGrpSpPr/>
        <p:nvPr/>
      </p:nvGrpSpPr>
      <p:grpSpPr>
        <a:xfrm>
          <a:off x="0" y="0"/>
          <a:ext cx="0" cy="0"/>
          <a:chOff x="0" y="0"/>
          <a:chExt cx="0" cy="0"/>
        </a:xfrm>
      </p:grpSpPr>
      <p:sp>
        <p:nvSpPr>
          <p:cNvPr id="924" name="Google Shape;924;p53"/>
          <p:cNvSpPr txBox="1"/>
          <p:nvPr>
            <p:ph idx="1" type="body"/>
          </p:nvPr>
        </p:nvSpPr>
        <p:spPr>
          <a:xfrm>
            <a:off x="-129061" y="539015"/>
            <a:ext cx="9006038" cy="3768859"/>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330200" lvl="0" marL="457200" rtl="0" algn="l">
              <a:spcBef>
                <a:spcPts val="400"/>
              </a:spcBef>
              <a:spcAft>
                <a:spcPts val="0"/>
              </a:spcAft>
              <a:buClr>
                <a:schemeClr val="dk1"/>
              </a:buClr>
              <a:buSzPts val="2000"/>
              <a:buFont typeface="Calibri"/>
              <a:buNone/>
            </a:pPr>
            <a:r>
              <a:t/>
            </a:r>
            <a:endParaRPr/>
          </a:p>
          <a:p>
            <a:pPr indent="0" lvl="0" marL="0" rtl="0" algn="l">
              <a:spcBef>
                <a:spcPts val="960"/>
              </a:spcBef>
              <a:spcAft>
                <a:spcPts val="0"/>
              </a:spcAft>
              <a:buClr>
                <a:srgbClr val="7030A0"/>
              </a:buClr>
              <a:buSzPts val="4800"/>
              <a:buNone/>
            </a:pPr>
            <a:r>
              <a:rPr i="1" lang="en-US" sz="4800">
                <a:solidFill>
                  <a:srgbClr val="7030A0"/>
                </a:solidFill>
              </a:rPr>
              <a:t>                                  THANK YOU</a:t>
            </a:r>
            <a:endParaRPr/>
          </a:p>
        </p:txBody>
      </p:sp>
      <p:sp>
        <p:nvSpPr>
          <p:cNvPr id="925" name="Google Shape;925;p53"/>
          <p:cNvSpPr txBox="1"/>
          <p:nvPr>
            <p:ph idx="12" type="sldNum"/>
          </p:nvPr>
        </p:nvSpPr>
        <p:spPr>
          <a:xfrm>
            <a:off x="8610600" y="640890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edical, life, Protection, baby, Hands, Insurance Icons, insurance,  symbols, symbol icon" id="926" name="Google Shape;926;p53"/>
          <p:cNvPicPr preferRelativeResize="0"/>
          <p:nvPr/>
        </p:nvPicPr>
        <p:blipFill rotWithShape="1">
          <a:blip r:embed="rId3">
            <a:alphaModFix/>
          </a:blip>
          <a:srcRect b="0" l="0" r="0" t="0"/>
          <a:stretch/>
        </p:blipFill>
        <p:spPr>
          <a:xfrm>
            <a:off x="4715955" y="1191697"/>
            <a:ext cx="2589508" cy="25895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6"/>
          <p:cNvSpPr txBox="1"/>
          <p:nvPr>
            <p:ph type="title"/>
          </p:nvPr>
        </p:nvSpPr>
        <p:spPr>
          <a:xfrm>
            <a:off x="546481" y="406226"/>
            <a:ext cx="7298969" cy="53602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5892"/>
              </a:buClr>
              <a:buSzPts val="3200"/>
              <a:buFont typeface="Avenir"/>
              <a:buNone/>
            </a:pPr>
            <a:r>
              <a:rPr b="1" lang="en-US" sz="3200">
                <a:solidFill>
                  <a:srgbClr val="005892"/>
                </a:solidFill>
              </a:rPr>
              <a:t>Pertussis Resurgence: Global Scenario</a:t>
            </a:r>
            <a:endParaRPr b="1" sz="3200">
              <a:solidFill>
                <a:srgbClr val="005892"/>
              </a:solidFill>
            </a:endParaRPr>
          </a:p>
        </p:txBody>
      </p:sp>
      <p:grpSp>
        <p:nvGrpSpPr>
          <p:cNvPr id="190" name="Google Shape;190;p6"/>
          <p:cNvGrpSpPr/>
          <p:nvPr/>
        </p:nvGrpSpPr>
        <p:grpSpPr>
          <a:xfrm>
            <a:off x="2977564" y="1399713"/>
            <a:ext cx="6236871" cy="4058574"/>
            <a:chOff x="2665237" y="1557568"/>
            <a:chExt cx="6236871" cy="4058574"/>
          </a:xfrm>
        </p:grpSpPr>
        <p:grpSp>
          <p:nvGrpSpPr>
            <p:cNvPr id="191" name="Google Shape;191;p6"/>
            <p:cNvGrpSpPr/>
            <p:nvPr/>
          </p:nvGrpSpPr>
          <p:grpSpPr>
            <a:xfrm>
              <a:off x="5667158" y="3651587"/>
              <a:ext cx="3207495" cy="1964555"/>
              <a:chOff x="5673344" y="3011482"/>
              <a:chExt cx="3207495" cy="1964555"/>
            </a:xfrm>
          </p:grpSpPr>
          <p:grpSp>
            <p:nvGrpSpPr>
              <p:cNvPr id="192" name="Google Shape;192;p6"/>
              <p:cNvGrpSpPr/>
              <p:nvPr/>
            </p:nvGrpSpPr>
            <p:grpSpPr>
              <a:xfrm>
                <a:off x="5673344" y="3011482"/>
                <a:ext cx="3207495" cy="1850699"/>
                <a:chOff x="850599" y="1939429"/>
                <a:chExt cx="3207495" cy="1850699"/>
              </a:xfrm>
            </p:grpSpPr>
            <p:sp>
              <p:nvSpPr>
                <p:cNvPr id="193" name="Google Shape;193;p6"/>
                <p:cNvSpPr/>
                <p:nvPr/>
              </p:nvSpPr>
              <p:spPr>
                <a:xfrm>
                  <a:off x="1263500" y="2412320"/>
                  <a:ext cx="23816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C000"/>
                      </a:solidFill>
                      <a:latin typeface="Calibri"/>
                      <a:ea typeface="Calibri"/>
                      <a:cs typeface="Calibri"/>
                      <a:sym typeface="Calibri"/>
                    </a:rPr>
                    <a:t>37.5/100 000</a:t>
                  </a:r>
                  <a:endParaRPr b="1" sz="2800">
                    <a:solidFill>
                      <a:srgbClr val="FFC000"/>
                    </a:solidFill>
                    <a:latin typeface="Calibri"/>
                    <a:ea typeface="Calibri"/>
                    <a:cs typeface="Calibri"/>
                    <a:sym typeface="Calibri"/>
                  </a:endParaRPr>
                </a:p>
              </p:txBody>
            </p:sp>
            <p:sp>
              <p:nvSpPr>
                <p:cNvPr id="194" name="Google Shape;194;p6"/>
                <p:cNvSpPr/>
                <p:nvPr/>
              </p:nvSpPr>
              <p:spPr>
                <a:xfrm>
                  <a:off x="907314" y="3067114"/>
                  <a:ext cx="28069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5892"/>
                      </a:solidFill>
                      <a:latin typeface="Calibri"/>
                      <a:ea typeface="Calibri"/>
                      <a:cs typeface="Calibri"/>
                      <a:sym typeface="Calibri"/>
                    </a:rPr>
                    <a:t>The rate of disease exceeded the California epidemic in 2012</a:t>
                  </a:r>
                  <a:r>
                    <a:rPr baseline="30000" lang="en-US" sz="1800">
                      <a:solidFill>
                        <a:srgbClr val="005892"/>
                      </a:solidFill>
                      <a:latin typeface="Calibri"/>
                      <a:ea typeface="Calibri"/>
                      <a:cs typeface="Calibri"/>
                      <a:sym typeface="Calibri"/>
                    </a:rPr>
                    <a:t>3</a:t>
                  </a:r>
                  <a:endParaRPr sz="1800">
                    <a:solidFill>
                      <a:srgbClr val="005892"/>
                    </a:solidFill>
                    <a:latin typeface="Calibri"/>
                    <a:ea typeface="Calibri"/>
                    <a:cs typeface="Calibri"/>
                    <a:sym typeface="Calibri"/>
                  </a:endParaRPr>
                </a:p>
              </p:txBody>
            </p:sp>
            <p:sp>
              <p:nvSpPr>
                <p:cNvPr id="195" name="Google Shape;195;p6"/>
                <p:cNvSpPr/>
                <p:nvPr/>
              </p:nvSpPr>
              <p:spPr>
                <a:xfrm>
                  <a:off x="850599" y="1939429"/>
                  <a:ext cx="32074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5892"/>
                      </a:solidFill>
                      <a:latin typeface="Calibri"/>
                      <a:ea typeface="Calibri"/>
                      <a:cs typeface="Calibri"/>
                      <a:sym typeface="Calibri"/>
                    </a:rPr>
                    <a:t>Washington (2012)</a:t>
                  </a:r>
                  <a:endParaRPr b="1" sz="2400">
                    <a:solidFill>
                      <a:srgbClr val="005892"/>
                    </a:solidFill>
                    <a:latin typeface="Calibri"/>
                    <a:ea typeface="Calibri"/>
                    <a:cs typeface="Calibri"/>
                    <a:sym typeface="Calibri"/>
                  </a:endParaRPr>
                </a:p>
              </p:txBody>
            </p:sp>
          </p:grpSp>
          <p:sp>
            <p:nvSpPr>
              <p:cNvPr id="196" name="Google Shape;196;p6"/>
              <p:cNvSpPr/>
              <p:nvPr/>
            </p:nvSpPr>
            <p:spPr>
              <a:xfrm>
                <a:off x="5730060" y="3116914"/>
                <a:ext cx="2929260" cy="1859123"/>
              </a:xfrm>
              <a:prstGeom prst="roundRect">
                <a:avLst>
                  <a:gd fmla="val 9461" name="adj"/>
                </a:avLst>
              </a:prstGeom>
              <a:noFill/>
              <a:ln cap="flat" cmpd="sng" w="25400">
                <a:solidFill>
                  <a:srgbClr val="00589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97" name="Google Shape;197;p6"/>
            <p:cNvGrpSpPr/>
            <p:nvPr/>
          </p:nvGrpSpPr>
          <p:grpSpPr>
            <a:xfrm>
              <a:off x="2707767" y="3694117"/>
              <a:ext cx="2929260" cy="1919673"/>
              <a:chOff x="2590797" y="3011482"/>
              <a:chExt cx="2929260" cy="1919673"/>
            </a:xfrm>
          </p:grpSpPr>
          <p:grpSp>
            <p:nvGrpSpPr>
              <p:cNvPr id="198" name="Google Shape;198;p6"/>
              <p:cNvGrpSpPr/>
              <p:nvPr/>
            </p:nvGrpSpPr>
            <p:grpSpPr>
              <a:xfrm>
                <a:off x="2616491" y="3011482"/>
                <a:ext cx="2806995" cy="1762346"/>
                <a:chOff x="907312" y="1932467"/>
                <a:chExt cx="2806995" cy="1762346"/>
              </a:xfrm>
            </p:grpSpPr>
            <p:sp>
              <p:nvSpPr>
                <p:cNvPr id="199" name="Google Shape;199;p6"/>
                <p:cNvSpPr/>
                <p:nvPr/>
              </p:nvSpPr>
              <p:spPr>
                <a:xfrm>
                  <a:off x="1157170" y="2354217"/>
                  <a:ext cx="2381697"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C000"/>
                      </a:solidFill>
                      <a:latin typeface="Calibri"/>
                      <a:ea typeface="Calibri"/>
                      <a:cs typeface="Calibri"/>
                      <a:sym typeface="Calibri"/>
                    </a:rPr>
                    <a:t>&gt;9000 cases</a:t>
                  </a:r>
                  <a:endParaRPr b="1" sz="2800">
                    <a:solidFill>
                      <a:srgbClr val="FFC000"/>
                    </a:solidFill>
                    <a:latin typeface="Calibri"/>
                    <a:ea typeface="Calibri"/>
                    <a:cs typeface="Calibri"/>
                    <a:sym typeface="Calibri"/>
                  </a:endParaRPr>
                </a:p>
              </p:txBody>
            </p:sp>
            <p:sp>
              <p:nvSpPr>
                <p:cNvPr id="200" name="Google Shape;200;p6"/>
                <p:cNvSpPr/>
                <p:nvPr/>
              </p:nvSpPr>
              <p:spPr>
                <a:xfrm>
                  <a:off x="1050850" y="2971799"/>
                  <a:ext cx="2381693"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5892"/>
                      </a:solidFill>
                      <a:latin typeface="Calibri"/>
                      <a:ea typeface="Calibri"/>
                      <a:cs typeface="Calibri"/>
                      <a:sym typeface="Calibri"/>
                    </a:rPr>
                    <a:t>In 60 years, highest pertussis-affected number in 2010</a:t>
                  </a:r>
                  <a:r>
                    <a:rPr baseline="30000" lang="en-US" sz="1800">
                      <a:solidFill>
                        <a:srgbClr val="005892"/>
                      </a:solidFill>
                      <a:latin typeface="Calibri"/>
                      <a:ea typeface="Calibri"/>
                      <a:cs typeface="Calibri"/>
                      <a:sym typeface="Calibri"/>
                    </a:rPr>
                    <a:t>2</a:t>
                  </a:r>
                  <a:r>
                    <a:rPr lang="en-US" sz="1800">
                      <a:solidFill>
                        <a:srgbClr val="005892"/>
                      </a:solidFill>
                      <a:latin typeface="Calibri"/>
                      <a:ea typeface="Calibri"/>
                      <a:cs typeface="Calibri"/>
                      <a:sym typeface="Calibri"/>
                    </a:rPr>
                    <a:t> </a:t>
                  </a:r>
                  <a:endParaRPr sz="1800">
                    <a:solidFill>
                      <a:srgbClr val="005892"/>
                    </a:solidFill>
                    <a:latin typeface="Calibri"/>
                    <a:ea typeface="Calibri"/>
                    <a:cs typeface="Calibri"/>
                    <a:sym typeface="Calibri"/>
                  </a:endParaRPr>
                </a:p>
              </p:txBody>
            </p:sp>
            <p:sp>
              <p:nvSpPr>
                <p:cNvPr id="201" name="Google Shape;201;p6"/>
                <p:cNvSpPr/>
                <p:nvPr/>
              </p:nvSpPr>
              <p:spPr>
                <a:xfrm>
                  <a:off x="907312" y="1932467"/>
                  <a:ext cx="28069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5892"/>
                      </a:solidFill>
                      <a:latin typeface="Calibri"/>
                      <a:ea typeface="Calibri"/>
                      <a:cs typeface="Calibri"/>
                      <a:sym typeface="Calibri"/>
                    </a:rPr>
                    <a:t>California (2010)</a:t>
                  </a:r>
                  <a:endParaRPr b="1" sz="2400">
                    <a:solidFill>
                      <a:srgbClr val="005892"/>
                    </a:solidFill>
                    <a:latin typeface="Calibri"/>
                    <a:ea typeface="Calibri"/>
                    <a:cs typeface="Calibri"/>
                    <a:sym typeface="Calibri"/>
                  </a:endParaRPr>
                </a:p>
              </p:txBody>
            </p:sp>
          </p:grpSp>
          <p:sp>
            <p:nvSpPr>
              <p:cNvPr id="202" name="Google Shape;202;p6"/>
              <p:cNvSpPr/>
              <p:nvPr/>
            </p:nvSpPr>
            <p:spPr>
              <a:xfrm>
                <a:off x="2590797" y="3072032"/>
                <a:ext cx="2929260" cy="1859123"/>
              </a:xfrm>
              <a:prstGeom prst="roundRect">
                <a:avLst>
                  <a:gd fmla="val 9461" name="adj"/>
                </a:avLst>
              </a:prstGeom>
              <a:noFill/>
              <a:ln cap="flat" cmpd="sng" w="25400">
                <a:solidFill>
                  <a:srgbClr val="00589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03" name="Google Shape;203;p6"/>
            <p:cNvGrpSpPr/>
            <p:nvPr/>
          </p:nvGrpSpPr>
          <p:grpSpPr>
            <a:xfrm>
              <a:off x="5322486" y="1557568"/>
              <a:ext cx="3579622" cy="2148968"/>
              <a:chOff x="5624628" y="1090158"/>
              <a:chExt cx="3579622" cy="2148968"/>
            </a:xfrm>
          </p:grpSpPr>
          <p:grpSp>
            <p:nvGrpSpPr>
              <p:cNvPr id="204" name="Google Shape;204;p6"/>
              <p:cNvGrpSpPr/>
              <p:nvPr/>
            </p:nvGrpSpPr>
            <p:grpSpPr>
              <a:xfrm>
                <a:off x="5624628" y="1090158"/>
                <a:ext cx="3579622" cy="1932879"/>
                <a:chOff x="565305" y="1857249"/>
                <a:chExt cx="3579622" cy="1932879"/>
              </a:xfrm>
            </p:grpSpPr>
            <p:sp>
              <p:nvSpPr>
                <p:cNvPr id="205" name="Google Shape;205;p6"/>
                <p:cNvSpPr/>
                <p:nvPr/>
              </p:nvSpPr>
              <p:spPr>
                <a:xfrm>
                  <a:off x="1164268" y="2309708"/>
                  <a:ext cx="23816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C000"/>
                      </a:solidFill>
                      <a:latin typeface="Calibri"/>
                      <a:ea typeface="Calibri"/>
                      <a:cs typeface="Calibri"/>
                      <a:sym typeface="Calibri"/>
                    </a:rPr>
                    <a:t>10 Death</a:t>
                  </a:r>
                  <a:endParaRPr b="1" sz="2800">
                    <a:solidFill>
                      <a:srgbClr val="FFC000"/>
                    </a:solidFill>
                    <a:latin typeface="Calibri"/>
                    <a:ea typeface="Calibri"/>
                    <a:cs typeface="Calibri"/>
                    <a:sym typeface="Calibri"/>
                  </a:endParaRPr>
                </a:p>
              </p:txBody>
            </p:sp>
            <p:sp>
              <p:nvSpPr>
                <p:cNvPr id="206" name="Google Shape;206;p6"/>
                <p:cNvSpPr/>
                <p:nvPr/>
              </p:nvSpPr>
              <p:spPr>
                <a:xfrm>
                  <a:off x="907314" y="3067114"/>
                  <a:ext cx="3024963"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5892"/>
                      </a:solidFill>
                      <a:latin typeface="Calibri"/>
                      <a:ea typeface="Calibri"/>
                      <a:cs typeface="Calibri"/>
                      <a:sym typeface="Calibri"/>
                    </a:rPr>
                    <a:t>Infants &lt;12 months old in 2012, highest rate of mortality from pertussis since 1982</a:t>
                  </a:r>
                  <a:r>
                    <a:rPr baseline="30000" lang="en-US" sz="1800">
                      <a:solidFill>
                        <a:srgbClr val="005892"/>
                      </a:solidFill>
                      <a:latin typeface="Calibri"/>
                      <a:ea typeface="Calibri"/>
                      <a:cs typeface="Calibri"/>
                      <a:sym typeface="Calibri"/>
                    </a:rPr>
                    <a:t>4</a:t>
                  </a:r>
                  <a:endParaRPr sz="1800">
                    <a:solidFill>
                      <a:srgbClr val="005892"/>
                    </a:solidFill>
                    <a:latin typeface="Calibri"/>
                    <a:ea typeface="Calibri"/>
                    <a:cs typeface="Calibri"/>
                    <a:sym typeface="Calibri"/>
                  </a:endParaRPr>
                </a:p>
              </p:txBody>
            </p:sp>
            <p:sp>
              <p:nvSpPr>
                <p:cNvPr id="207" name="Google Shape;207;p6"/>
                <p:cNvSpPr/>
                <p:nvPr/>
              </p:nvSpPr>
              <p:spPr>
                <a:xfrm>
                  <a:off x="565305" y="1857249"/>
                  <a:ext cx="3579622"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5892"/>
                      </a:solidFill>
                      <a:latin typeface="Calibri"/>
                      <a:ea typeface="Calibri"/>
                      <a:cs typeface="Calibri"/>
                      <a:sym typeface="Calibri"/>
                    </a:rPr>
                    <a:t>UK (2012)</a:t>
                  </a:r>
                  <a:endParaRPr b="1" sz="2400">
                    <a:solidFill>
                      <a:srgbClr val="005892"/>
                    </a:solidFill>
                    <a:latin typeface="Calibri"/>
                    <a:ea typeface="Calibri"/>
                    <a:cs typeface="Calibri"/>
                    <a:sym typeface="Calibri"/>
                  </a:endParaRPr>
                </a:p>
              </p:txBody>
            </p:sp>
          </p:grpSp>
          <p:sp>
            <p:nvSpPr>
              <p:cNvPr id="208" name="Google Shape;208;p6"/>
              <p:cNvSpPr/>
              <p:nvPr/>
            </p:nvSpPr>
            <p:spPr>
              <a:xfrm>
                <a:off x="6014488" y="1236209"/>
                <a:ext cx="2929260" cy="2002917"/>
              </a:xfrm>
              <a:prstGeom prst="roundRect">
                <a:avLst>
                  <a:gd fmla="val 9461" name="adj"/>
                </a:avLst>
              </a:prstGeom>
              <a:noFill/>
              <a:ln cap="flat" cmpd="sng" w="25400">
                <a:solidFill>
                  <a:srgbClr val="00589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09" name="Google Shape;209;p6"/>
            <p:cNvGrpSpPr/>
            <p:nvPr/>
          </p:nvGrpSpPr>
          <p:grpSpPr>
            <a:xfrm>
              <a:off x="2665237" y="1673066"/>
              <a:ext cx="2962940" cy="2002917"/>
              <a:chOff x="2622707" y="1311559"/>
              <a:chExt cx="2962940" cy="2002917"/>
            </a:xfrm>
          </p:grpSpPr>
          <p:grpSp>
            <p:nvGrpSpPr>
              <p:cNvPr id="210" name="Google Shape;210;p6"/>
              <p:cNvGrpSpPr/>
              <p:nvPr/>
            </p:nvGrpSpPr>
            <p:grpSpPr>
              <a:xfrm>
                <a:off x="2622707" y="1369565"/>
                <a:ext cx="2806997" cy="1725767"/>
                <a:chOff x="838198" y="1969046"/>
                <a:chExt cx="2806997" cy="1725767"/>
              </a:xfrm>
            </p:grpSpPr>
            <p:sp>
              <p:nvSpPr>
                <p:cNvPr id="211" name="Google Shape;211;p6"/>
                <p:cNvSpPr/>
                <p:nvPr/>
              </p:nvSpPr>
              <p:spPr>
                <a:xfrm>
                  <a:off x="838200" y="2412320"/>
                  <a:ext cx="28069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FFC000"/>
                      </a:solidFill>
                      <a:latin typeface="Calibri"/>
                      <a:ea typeface="Calibri"/>
                      <a:cs typeface="Calibri"/>
                      <a:sym typeface="Calibri"/>
                    </a:rPr>
                    <a:t>&gt;100 times</a:t>
                  </a:r>
                  <a:endParaRPr b="1" sz="2800">
                    <a:solidFill>
                      <a:srgbClr val="FFC000"/>
                    </a:solidFill>
                    <a:latin typeface="Calibri"/>
                    <a:ea typeface="Calibri"/>
                    <a:cs typeface="Calibri"/>
                    <a:sym typeface="Calibri"/>
                  </a:endParaRPr>
                </a:p>
              </p:txBody>
            </p:sp>
            <p:sp>
              <p:nvSpPr>
                <p:cNvPr id="212" name="Google Shape;212;p6"/>
                <p:cNvSpPr/>
                <p:nvPr/>
              </p:nvSpPr>
              <p:spPr>
                <a:xfrm>
                  <a:off x="1050850" y="2971799"/>
                  <a:ext cx="2381693"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5892"/>
                      </a:solidFill>
                      <a:latin typeface="Calibri"/>
                      <a:ea typeface="Calibri"/>
                      <a:cs typeface="Calibri"/>
                      <a:sym typeface="Calibri"/>
                    </a:rPr>
                    <a:t>Increased case 1991 to 2011 in Australia</a:t>
                  </a:r>
                  <a:r>
                    <a:rPr baseline="30000" lang="en-US" sz="1800">
                      <a:solidFill>
                        <a:srgbClr val="005892"/>
                      </a:solidFill>
                      <a:latin typeface="Calibri"/>
                      <a:ea typeface="Calibri"/>
                      <a:cs typeface="Calibri"/>
                      <a:sym typeface="Calibri"/>
                    </a:rPr>
                    <a:t>1</a:t>
                  </a:r>
                  <a:r>
                    <a:rPr lang="en-US" sz="1800">
                      <a:solidFill>
                        <a:srgbClr val="005892"/>
                      </a:solidFill>
                      <a:latin typeface="Calibri"/>
                      <a:ea typeface="Calibri"/>
                      <a:cs typeface="Calibri"/>
                      <a:sym typeface="Calibri"/>
                    </a:rPr>
                    <a:t> </a:t>
                  </a:r>
                  <a:endParaRPr sz="1800">
                    <a:solidFill>
                      <a:srgbClr val="005892"/>
                    </a:solidFill>
                    <a:latin typeface="Calibri"/>
                    <a:ea typeface="Calibri"/>
                    <a:cs typeface="Calibri"/>
                    <a:sym typeface="Calibri"/>
                  </a:endParaRPr>
                </a:p>
              </p:txBody>
            </p:sp>
            <p:sp>
              <p:nvSpPr>
                <p:cNvPr id="213" name="Google Shape;213;p6"/>
                <p:cNvSpPr/>
                <p:nvPr/>
              </p:nvSpPr>
              <p:spPr>
                <a:xfrm>
                  <a:off x="838198" y="1969046"/>
                  <a:ext cx="2806995" cy="7230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5892"/>
                      </a:solidFill>
                      <a:latin typeface="Calibri"/>
                      <a:ea typeface="Calibri"/>
                      <a:cs typeface="Calibri"/>
                      <a:sym typeface="Calibri"/>
                    </a:rPr>
                    <a:t>Australia (2011)</a:t>
                  </a:r>
                  <a:endParaRPr b="1" sz="2400">
                    <a:solidFill>
                      <a:srgbClr val="005892"/>
                    </a:solidFill>
                    <a:latin typeface="Calibri"/>
                    <a:ea typeface="Calibri"/>
                    <a:cs typeface="Calibri"/>
                    <a:sym typeface="Calibri"/>
                  </a:endParaRPr>
                </a:p>
              </p:txBody>
            </p:sp>
          </p:grpSp>
          <p:sp>
            <p:nvSpPr>
              <p:cNvPr id="214" name="Google Shape;214;p6"/>
              <p:cNvSpPr/>
              <p:nvPr/>
            </p:nvSpPr>
            <p:spPr>
              <a:xfrm>
                <a:off x="2656387" y="1311559"/>
                <a:ext cx="2929260" cy="2002917"/>
              </a:xfrm>
              <a:prstGeom prst="roundRect">
                <a:avLst>
                  <a:gd fmla="val 9461" name="adj"/>
                </a:avLst>
              </a:prstGeom>
              <a:noFill/>
              <a:ln cap="flat" cmpd="sng" w="25400">
                <a:solidFill>
                  <a:srgbClr val="00589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215" name="Google Shape;215;p6"/>
          <p:cNvSpPr/>
          <p:nvPr/>
        </p:nvSpPr>
        <p:spPr>
          <a:xfrm>
            <a:off x="116114" y="6059450"/>
            <a:ext cx="7824728" cy="707886"/>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Ausielloa C, et al. </a:t>
            </a:r>
            <a:r>
              <a:rPr i="1" lang="en-US" sz="1000">
                <a:solidFill>
                  <a:schemeClr val="dk1"/>
                </a:solidFill>
                <a:latin typeface="Calibri"/>
                <a:ea typeface="Calibri"/>
                <a:cs typeface="Calibri"/>
                <a:sym typeface="Calibri"/>
              </a:rPr>
              <a:t>mBio</a:t>
            </a:r>
            <a:r>
              <a:rPr lang="en-US" sz="1000">
                <a:solidFill>
                  <a:schemeClr val="dk1"/>
                </a:solidFill>
                <a:latin typeface="Calibri"/>
                <a:ea typeface="Calibri"/>
                <a:cs typeface="Calibri"/>
                <a:sym typeface="Calibri"/>
              </a:rPr>
              <a:t>. 2014;5(3):e01339–14.</a:t>
            </a:r>
            <a:endParaRPr/>
          </a:p>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Winter K,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J Pediatr. 2012;161:1091–1096. </a:t>
            </a:r>
            <a:endParaRPr/>
          </a:p>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Clark T. </a:t>
            </a:r>
            <a:r>
              <a:rPr i="1" lang="en-US" sz="1000">
                <a:solidFill>
                  <a:schemeClr val="dk1"/>
                </a:solidFill>
                <a:latin typeface="Calibri"/>
                <a:ea typeface="Calibri"/>
                <a:cs typeface="Calibri"/>
                <a:sym typeface="Calibri"/>
              </a:rPr>
              <a:t>J Infect Dis</a:t>
            </a:r>
            <a:r>
              <a:rPr lang="en-US" sz="1000">
                <a:solidFill>
                  <a:schemeClr val="dk1"/>
                </a:solidFill>
                <a:latin typeface="Calibri"/>
                <a:ea typeface="Calibri"/>
                <a:cs typeface="Calibri"/>
                <a:sym typeface="Calibri"/>
              </a:rPr>
              <a:t>. 2014;209:978–981.</a:t>
            </a:r>
            <a:endParaRPr/>
          </a:p>
          <a:p>
            <a:pPr indent="-228600" lvl="0" marL="228600" marR="0" rtl="0" algn="l">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Chiappini E,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BMC Infect Dis</a:t>
            </a:r>
            <a:r>
              <a:rPr lang="en-US" sz="1000">
                <a:solidFill>
                  <a:schemeClr val="dk1"/>
                </a:solidFill>
                <a:latin typeface="Calibri"/>
                <a:ea typeface="Calibri"/>
                <a:cs typeface="Calibri"/>
                <a:sym typeface="Calibri"/>
              </a:rPr>
              <a:t>. 2013;13:151.</a:t>
            </a:r>
            <a:endParaRPr sz="1000">
              <a:solidFill>
                <a:schemeClr val="dk1"/>
              </a:solidFill>
              <a:latin typeface="Calibri"/>
              <a:ea typeface="Calibri"/>
              <a:cs typeface="Calibri"/>
              <a:sym typeface="Calibri"/>
            </a:endParaRPr>
          </a:p>
        </p:txBody>
      </p:sp>
      <p:sp>
        <p:nvSpPr>
          <p:cNvPr id="216" name="Google Shape;216;p6"/>
          <p:cNvSpPr/>
          <p:nvPr/>
        </p:nvSpPr>
        <p:spPr>
          <a:xfrm>
            <a:off x="10696696" y="6521115"/>
            <a:ext cx="137569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UK: United Kingdom.</a:t>
            </a:r>
            <a:endParaRPr sz="1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1" name="Shape 221"/>
        <p:cNvGrpSpPr/>
        <p:nvPr/>
      </p:nvGrpSpPr>
      <p:grpSpPr>
        <a:xfrm>
          <a:off x="0" y="0"/>
          <a:ext cx="0" cy="0"/>
          <a:chOff x="0" y="0"/>
          <a:chExt cx="0" cy="0"/>
        </a:xfrm>
      </p:grpSpPr>
      <p:sp>
        <p:nvSpPr>
          <p:cNvPr id="222" name="Google Shape;222;p7"/>
          <p:cNvSpPr txBox="1"/>
          <p:nvPr>
            <p:ph type="title"/>
          </p:nvPr>
        </p:nvSpPr>
        <p:spPr>
          <a:xfrm>
            <a:off x="2133600" y="454953"/>
            <a:ext cx="10515600" cy="53602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5892"/>
              </a:buClr>
              <a:buSzPts val="2600"/>
              <a:buFont typeface="Avenir"/>
              <a:buNone/>
            </a:pPr>
            <a:r>
              <a:rPr b="1" lang="en-US" sz="2600">
                <a:solidFill>
                  <a:srgbClr val="005892"/>
                </a:solidFill>
              </a:rPr>
              <a:t>Shift From wP to aP Vaccine and Consequences</a:t>
            </a:r>
            <a:endParaRPr b="1" sz="2600">
              <a:solidFill>
                <a:srgbClr val="005892"/>
              </a:solidFill>
            </a:endParaRPr>
          </a:p>
        </p:txBody>
      </p:sp>
      <p:grpSp>
        <p:nvGrpSpPr>
          <p:cNvPr id="223" name="Google Shape;223;p7"/>
          <p:cNvGrpSpPr/>
          <p:nvPr/>
        </p:nvGrpSpPr>
        <p:grpSpPr>
          <a:xfrm>
            <a:off x="658585" y="1480458"/>
            <a:ext cx="6447971" cy="3577769"/>
            <a:chOff x="838200" y="1669143"/>
            <a:chExt cx="6447971" cy="3577769"/>
          </a:xfrm>
        </p:grpSpPr>
        <p:sp>
          <p:nvSpPr>
            <p:cNvPr id="224" name="Google Shape;224;p7"/>
            <p:cNvSpPr/>
            <p:nvPr/>
          </p:nvSpPr>
          <p:spPr>
            <a:xfrm>
              <a:off x="838200" y="1669143"/>
              <a:ext cx="2180771" cy="1059543"/>
            </a:xfrm>
            <a:prstGeom prst="frame">
              <a:avLst>
                <a:gd fmla="val 12500" name="adj1"/>
              </a:avLst>
            </a:prstGeom>
            <a:solidFill>
              <a:srgbClr val="00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Reactogenic wP</a:t>
              </a:r>
              <a:endParaRPr sz="1800">
                <a:solidFill>
                  <a:schemeClr val="dk1"/>
                </a:solidFill>
                <a:latin typeface="Calibri"/>
                <a:ea typeface="Calibri"/>
                <a:cs typeface="Calibri"/>
                <a:sym typeface="Calibri"/>
              </a:endParaRPr>
            </a:p>
          </p:txBody>
        </p:sp>
        <p:sp>
          <p:nvSpPr>
            <p:cNvPr id="225" name="Google Shape;225;p7"/>
            <p:cNvSpPr/>
            <p:nvPr/>
          </p:nvSpPr>
          <p:spPr>
            <a:xfrm>
              <a:off x="3018971" y="1669144"/>
              <a:ext cx="4267200" cy="1030514"/>
            </a:xfrm>
            <a:prstGeom prst="rect">
              <a:avLst/>
            </a:prstGeom>
            <a:solidFill>
              <a:schemeClr val="lt1"/>
            </a:solidFill>
            <a:ln cap="flat" cmpd="sng" w="25400">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2060"/>
                  </a:solidFill>
                  <a:latin typeface="Calibri"/>
                  <a:ea typeface="Calibri"/>
                  <a:cs typeface="Calibri"/>
                  <a:sym typeface="Calibri"/>
                </a:rPr>
                <a:t>High reactogenic activity of wP resulted in remarkable drop in vaccination coverage in most high-income countries.</a:t>
              </a:r>
              <a:r>
                <a:rPr baseline="30000" lang="en-US" sz="1600">
                  <a:solidFill>
                    <a:srgbClr val="002060"/>
                  </a:solidFill>
                  <a:latin typeface="Calibri"/>
                  <a:ea typeface="Calibri"/>
                  <a:cs typeface="Calibri"/>
                  <a:sym typeface="Calibri"/>
                </a:rPr>
                <a:t>1</a:t>
              </a:r>
              <a:r>
                <a:rPr lang="en-US" sz="1600">
                  <a:solidFill>
                    <a:srgbClr val="002060"/>
                  </a:solidFill>
                  <a:latin typeface="Calibri"/>
                  <a:ea typeface="Calibri"/>
                  <a:cs typeface="Calibri"/>
                  <a:sym typeface="Calibri"/>
                </a:rPr>
                <a:t> </a:t>
              </a:r>
              <a:endParaRPr sz="1600">
                <a:solidFill>
                  <a:srgbClr val="002060"/>
                </a:solidFill>
                <a:latin typeface="Calibri"/>
                <a:ea typeface="Calibri"/>
                <a:cs typeface="Calibri"/>
                <a:sym typeface="Calibri"/>
              </a:endParaRPr>
            </a:p>
          </p:txBody>
        </p:sp>
        <p:sp>
          <p:nvSpPr>
            <p:cNvPr id="226" name="Google Shape;226;p7"/>
            <p:cNvSpPr/>
            <p:nvPr/>
          </p:nvSpPr>
          <p:spPr>
            <a:xfrm>
              <a:off x="838200" y="2913742"/>
              <a:ext cx="2180771" cy="1059543"/>
            </a:xfrm>
            <a:prstGeom prst="frame">
              <a:avLst>
                <a:gd fmla="val 12500" name="adj1"/>
              </a:avLst>
            </a:prstGeom>
            <a:solidFill>
              <a:srgbClr val="00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Introduction of aP</a:t>
              </a:r>
              <a:endParaRPr sz="1800">
                <a:solidFill>
                  <a:schemeClr val="dk1"/>
                </a:solidFill>
                <a:latin typeface="Calibri"/>
                <a:ea typeface="Calibri"/>
                <a:cs typeface="Calibri"/>
                <a:sym typeface="Calibri"/>
              </a:endParaRPr>
            </a:p>
          </p:txBody>
        </p:sp>
        <p:sp>
          <p:nvSpPr>
            <p:cNvPr id="227" name="Google Shape;227;p7"/>
            <p:cNvSpPr/>
            <p:nvPr/>
          </p:nvSpPr>
          <p:spPr>
            <a:xfrm>
              <a:off x="3018971" y="2913743"/>
              <a:ext cx="4267200" cy="1030514"/>
            </a:xfrm>
            <a:prstGeom prst="rect">
              <a:avLst/>
            </a:prstGeom>
            <a:solidFill>
              <a:schemeClr val="lt1"/>
            </a:solidFill>
            <a:ln cap="flat" cmpd="sng" w="25400">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2060"/>
                  </a:solidFill>
                  <a:latin typeface="Calibri"/>
                  <a:ea typeface="Calibri"/>
                  <a:cs typeface="Calibri"/>
                  <a:sym typeface="Calibri"/>
                </a:rPr>
                <a:t>aP vaccination was introduced. Gradually the aP vaccine replaced wP vaccine since early 1990 and by 1996 whole US shifted to aP.</a:t>
              </a:r>
              <a:r>
                <a:rPr baseline="30000" lang="en-US" sz="1600">
                  <a:solidFill>
                    <a:srgbClr val="002060"/>
                  </a:solidFill>
                  <a:latin typeface="Calibri"/>
                  <a:ea typeface="Calibri"/>
                  <a:cs typeface="Calibri"/>
                  <a:sym typeface="Calibri"/>
                </a:rPr>
                <a:t>1</a:t>
              </a:r>
              <a:r>
                <a:rPr lang="en-US" sz="1600">
                  <a:solidFill>
                    <a:srgbClr val="002060"/>
                  </a:solidFill>
                  <a:latin typeface="Calibri"/>
                  <a:ea typeface="Calibri"/>
                  <a:cs typeface="Calibri"/>
                  <a:sym typeface="Calibri"/>
                </a:rPr>
                <a:t> </a:t>
              </a:r>
              <a:endParaRPr sz="1600">
                <a:solidFill>
                  <a:srgbClr val="002060"/>
                </a:solidFill>
                <a:latin typeface="Calibri"/>
                <a:ea typeface="Calibri"/>
                <a:cs typeface="Calibri"/>
                <a:sym typeface="Calibri"/>
              </a:endParaRPr>
            </a:p>
          </p:txBody>
        </p:sp>
        <p:sp>
          <p:nvSpPr>
            <p:cNvPr id="228" name="Google Shape;228;p7"/>
            <p:cNvSpPr/>
            <p:nvPr/>
          </p:nvSpPr>
          <p:spPr>
            <a:xfrm>
              <a:off x="838200" y="4187369"/>
              <a:ext cx="2180771" cy="1059543"/>
            </a:xfrm>
            <a:prstGeom prst="frame">
              <a:avLst>
                <a:gd fmla="val 12500" name="adj1"/>
              </a:avLst>
            </a:prstGeom>
            <a:solidFill>
              <a:srgbClr val="00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Outbreak of pertussis</a:t>
              </a:r>
              <a:endParaRPr sz="1800">
                <a:solidFill>
                  <a:schemeClr val="dk1"/>
                </a:solidFill>
                <a:latin typeface="Calibri"/>
                <a:ea typeface="Calibri"/>
                <a:cs typeface="Calibri"/>
                <a:sym typeface="Calibri"/>
              </a:endParaRPr>
            </a:p>
          </p:txBody>
        </p:sp>
        <p:sp>
          <p:nvSpPr>
            <p:cNvPr id="229" name="Google Shape;229;p7"/>
            <p:cNvSpPr/>
            <p:nvPr/>
          </p:nvSpPr>
          <p:spPr>
            <a:xfrm>
              <a:off x="3018971" y="4187370"/>
              <a:ext cx="4267200" cy="1030514"/>
            </a:xfrm>
            <a:prstGeom prst="rect">
              <a:avLst/>
            </a:prstGeom>
            <a:solidFill>
              <a:schemeClr val="lt1"/>
            </a:solidFill>
            <a:ln cap="flat" cmpd="sng" w="25400">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2060"/>
                  </a:solidFill>
                  <a:latin typeface="Calibri"/>
                  <a:ea typeface="Calibri"/>
                  <a:cs typeface="Calibri"/>
                  <a:sym typeface="Calibri"/>
                </a:rPr>
                <a:t>Following switch from wP to aP, several countries reported pertussis outbreaks.</a:t>
              </a:r>
              <a:r>
                <a:rPr baseline="30000" lang="en-US" sz="1600">
                  <a:solidFill>
                    <a:srgbClr val="002060"/>
                  </a:solidFill>
                  <a:latin typeface="Calibri"/>
                  <a:ea typeface="Calibri"/>
                  <a:cs typeface="Calibri"/>
                  <a:sym typeface="Calibri"/>
                </a:rPr>
                <a:t>1</a:t>
              </a:r>
              <a:endParaRPr sz="1600">
                <a:solidFill>
                  <a:srgbClr val="002060"/>
                </a:solidFill>
                <a:latin typeface="Calibri"/>
                <a:ea typeface="Calibri"/>
                <a:cs typeface="Calibri"/>
                <a:sym typeface="Calibri"/>
              </a:endParaRPr>
            </a:p>
          </p:txBody>
        </p:sp>
      </p:grpSp>
      <p:sp>
        <p:nvSpPr>
          <p:cNvPr id="230" name="Google Shape;230;p7"/>
          <p:cNvSpPr/>
          <p:nvPr/>
        </p:nvSpPr>
        <p:spPr>
          <a:xfrm>
            <a:off x="8309430" y="1684385"/>
            <a:ext cx="2975428" cy="1200329"/>
          </a:xfrm>
          <a:prstGeom prst="rect">
            <a:avLst/>
          </a:prstGeom>
          <a:noFill/>
          <a:ln cap="flat" cmpd="sng" w="38100">
            <a:solidFill>
              <a:srgbClr val="0099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DEA900"/>
                </a:solidFill>
                <a:latin typeface="Calibri"/>
                <a:ea typeface="Calibri"/>
                <a:cs typeface="Calibri"/>
                <a:sym typeface="Calibri"/>
              </a:rPr>
              <a:t>&gt;42,000 </a:t>
            </a:r>
            <a:r>
              <a:rPr lang="en-US" sz="1600">
                <a:solidFill>
                  <a:schemeClr val="dk1"/>
                </a:solidFill>
                <a:latin typeface="Calibri"/>
                <a:ea typeface="Calibri"/>
                <a:cs typeface="Calibri"/>
                <a:sym typeface="Calibri"/>
              </a:rPr>
              <a:t>cases of pertussis reported in 2012, which was the highest number in more than 50 years.</a:t>
            </a:r>
            <a:r>
              <a:rPr baseline="30000"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231" name="Google Shape;231;p7"/>
          <p:cNvSpPr/>
          <p:nvPr/>
        </p:nvSpPr>
        <p:spPr>
          <a:xfrm>
            <a:off x="7823202" y="3496621"/>
            <a:ext cx="3947884" cy="1323439"/>
          </a:xfrm>
          <a:prstGeom prst="rect">
            <a:avLst/>
          </a:prstGeom>
          <a:noFill/>
          <a:ln cap="flat" cmpd="sng" w="38100">
            <a:solidFill>
              <a:srgbClr val="00999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5892"/>
                </a:solidFill>
                <a:latin typeface="Calibri"/>
                <a:ea typeface="Calibri"/>
                <a:cs typeface="Calibri"/>
                <a:sym typeface="Calibri"/>
              </a:rPr>
              <a:t>The re-emergence of pertussis indicated </a:t>
            </a:r>
            <a:r>
              <a:rPr b="1" lang="en-US" sz="1600">
                <a:solidFill>
                  <a:srgbClr val="DEA900"/>
                </a:solidFill>
                <a:latin typeface="Calibri"/>
                <a:ea typeface="Calibri"/>
                <a:cs typeface="Calibri"/>
                <a:sym typeface="Calibri"/>
              </a:rPr>
              <a:t>rapidly waning protection following aP vaccines, </a:t>
            </a:r>
            <a:r>
              <a:rPr b="1" lang="en-US" sz="1600">
                <a:solidFill>
                  <a:srgbClr val="005892"/>
                </a:solidFill>
                <a:latin typeface="Calibri"/>
                <a:ea typeface="Calibri"/>
                <a:cs typeface="Calibri"/>
                <a:sym typeface="Calibri"/>
              </a:rPr>
              <a:t>especially in those who were not </a:t>
            </a:r>
            <a:r>
              <a:rPr b="1" lang="en-US" sz="1600">
                <a:solidFill>
                  <a:srgbClr val="DEA900"/>
                </a:solidFill>
                <a:latin typeface="Calibri"/>
                <a:ea typeface="Calibri"/>
                <a:cs typeface="Calibri"/>
                <a:sym typeface="Calibri"/>
              </a:rPr>
              <a:t>“primed” with, DTP (whole cell)</a:t>
            </a:r>
            <a:r>
              <a:rPr b="1" lang="en-US" sz="1600">
                <a:solidFill>
                  <a:srgbClr val="005892"/>
                </a:solidFill>
                <a:latin typeface="Calibri"/>
                <a:ea typeface="Calibri"/>
                <a:cs typeface="Calibri"/>
                <a:sym typeface="Calibri"/>
              </a:rPr>
              <a:t>.</a:t>
            </a:r>
            <a:r>
              <a:rPr b="1" baseline="30000" lang="en-US" sz="1600">
                <a:solidFill>
                  <a:srgbClr val="005892"/>
                </a:solidFill>
                <a:latin typeface="Calibri"/>
                <a:ea typeface="Calibri"/>
                <a:cs typeface="Calibri"/>
                <a:sym typeface="Calibri"/>
              </a:rPr>
              <a:t>3,4</a:t>
            </a:r>
            <a:endParaRPr b="1" sz="1600">
              <a:solidFill>
                <a:srgbClr val="005892"/>
              </a:solidFill>
              <a:latin typeface="Calibri"/>
              <a:ea typeface="Calibri"/>
              <a:cs typeface="Calibri"/>
              <a:sym typeface="Calibri"/>
            </a:endParaRPr>
          </a:p>
        </p:txBody>
      </p:sp>
      <p:sp>
        <p:nvSpPr>
          <p:cNvPr id="232" name="Google Shape;232;p7"/>
          <p:cNvSpPr/>
          <p:nvPr/>
        </p:nvSpPr>
        <p:spPr>
          <a:xfrm>
            <a:off x="0" y="6096766"/>
            <a:ext cx="4267200" cy="707886"/>
          </a:xfrm>
          <a:prstGeom prst="rect">
            <a:avLst/>
          </a:prstGeom>
          <a:noFill/>
          <a:ln>
            <a:noFill/>
          </a:ln>
        </p:spPr>
        <p:txBody>
          <a:bodyPr anchorCtr="0" anchor="t" bIns="45700" lIns="91425" spcFirstLastPara="1" rIns="91425" wrap="square" tIns="45700">
            <a:spAutoFit/>
          </a:bodyPr>
          <a:lstStyle/>
          <a:p>
            <a:pPr indent="-228600" lvl="0" marL="228600" marR="0" rtl="0" algn="just">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da Silva Antunes R,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J Clin Invest</a:t>
            </a:r>
            <a:r>
              <a:rPr lang="en-US" sz="1000">
                <a:solidFill>
                  <a:schemeClr val="dk1"/>
                </a:solidFill>
                <a:latin typeface="Calibri"/>
                <a:ea typeface="Calibri"/>
                <a:cs typeface="Calibri"/>
                <a:sym typeface="Calibri"/>
              </a:rPr>
              <a:t>. 2018;128(9):3853–3865.</a:t>
            </a:r>
            <a:endParaRPr/>
          </a:p>
          <a:p>
            <a:pPr indent="-228600" lvl="0" marL="228600" marR="0" rtl="0" algn="just">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Warfel J, </a:t>
            </a:r>
            <a:r>
              <a:rPr i="1" lang="en-US" sz="1000">
                <a:solidFill>
                  <a:schemeClr val="dk1"/>
                </a:solidFill>
                <a:latin typeface="Calibri"/>
                <a:ea typeface="Calibri"/>
                <a:cs typeface="Calibri"/>
                <a:sym typeface="Calibri"/>
              </a:rPr>
              <a:t>et al. Proc Natl Acad Sci USA</a:t>
            </a:r>
            <a:r>
              <a:rPr lang="en-US" sz="1000">
                <a:solidFill>
                  <a:schemeClr val="dk1"/>
                </a:solidFill>
                <a:latin typeface="Calibri"/>
                <a:ea typeface="Calibri"/>
                <a:cs typeface="Calibri"/>
                <a:sym typeface="Calibri"/>
              </a:rPr>
              <a:t>. 2014;111(2):787–792. </a:t>
            </a:r>
            <a:endParaRPr sz="1000">
              <a:solidFill>
                <a:schemeClr val="dk1"/>
              </a:solidFill>
              <a:latin typeface="Calibri"/>
              <a:ea typeface="Calibri"/>
              <a:cs typeface="Calibri"/>
              <a:sym typeface="Calibri"/>
            </a:endParaRPr>
          </a:p>
          <a:p>
            <a:pPr indent="-228600" lvl="0" marL="228600" marR="0" rtl="0" algn="just">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van der Lee S, </a:t>
            </a:r>
            <a:r>
              <a:rPr i="1" lang="en-US" sz="1000">
                <a:solidFill>
                  <a:schemeClr val="dk1"/>
                </a:solidFill>
                <a:latin typeface="Calibri"/>
                <a:ea typeface="Calibri"/>
                <a:cs typeface="Calibri"/>
                <a:sym typeface="Calibri"/>
              </a:rPr>
              <a:t>et al. Front Immunol</a:t>
            </a:r>
            <a:r>
              <a:rPr lang="en-US" sz="1000">
                <a:solidFill>
                  <a:schemeClr val="dk1"/>
                </a:solidFill>
                <a:latin typeface="Calibri"/>
                <a:ea typeface="Calibri"/>
                <a:cs typeface="Calibri"/>
                <a:sym typeface="Calibri"/>
              </a:rPr>
              <a:t>. 2018;9:51.</a:t>
            </a:r>
            <a:endParaRPr/>
          </a:p>
          <a:p>
            <a:pPr indent="-228600" lvl="0" marL="228600" marR="0" rtl="0" algn="just">
              <a:spcBef>
                <a:spcPts val="0"/>
              </a:spcBef>
              <a:spcAft>
                <a:spcPts val="0"/>
              </a:spcAft>
              <a:buClr>
                <a:schemeClr val="dk1"/>
              </a:buClr>
              <a:buSzPts val="1000"/>
              <a:buFont typeface="Calibri"/>
              <a:buAutoNum type="arabicPeriod"/>
            </a:pPr>
            <a:r>
              <a:rPr lang="en-US" sz="1000">
                <a:solidFill>
                  <a:schemeClr val="dk1"/>
                </a:solidFill>
                <a:latin typeface="Calibri"/>
                <a:ea typeface="Calibri"/>
                <a:cs typeface="Calibri"/>
                <a:sym typeface="Calibri"/>
              </a:rPr>
              <a:t>Chen Z, </a:t>
            </a:r>
            <a:r>
              <a:rPr i="1" lang="en-US" sz="1000">
                <a:solidFill>
                  <a:schemeClr val="dk1"/>
                </a:solidFill>
                <a:latin typeface="Calibri"/>
                <a:ea typeface="Calibri"/>
                <a:cs typeface="Calibri"/>
                <a:sym typeface="Calibri"/>
              </a:rPr>
              <a:t>et al</a:t>
            </a:r>
            <a:r>
              <a:rPr lang="en-US" sz="1000">
                <a:solidFill>
                  <a:schemeClr val="dk1"/>
                </a:solidFill>
                <a:latin typeface="Calibri"/>
                <a:ea typeface="Calibri"/>
                <a:cs typeface="Calibri"/>
                <a:sym typeface="Calibri"/>
              </a:rPr>
              <a:t>. </a:t>
            </a:r>
            <a:r>
              <a:rPr i="1" lang="en-US" sz="1000">
                <a:solidFill>
                  <a:schemeClr val="dk1"/>
                </a:solidFill>
                <a:latin typeface="Calibri"/>
                <a:ea typeface="Calibri"/>
                <a:cs typeface="Calibri"/>
                <a:sym typeface="Calibri"/>
              </a:rPr>
              <a:t>Hum Vaccin Immunother</a:t>
            </a:r>
            <a:r>
              <a:rPr lang="en-US" sz="1000">
                <a:solidFill>
                  <a:schemeClr val="dk1"/>
                </a:solidFill>
                <a:latin typeface="Calibri"/>
                <a:ea typeface="Calibri"/>
                <a:cs typeface="Calibri"/>
                <a:sym typeface="Calibri"/>
              </a:rPr>
              <a:t>. 2017;13(4):744–756.</a:t>
            </a:r>
            <a:endParaRPr sz="1000">
              <a:solidFill>
                <a:schemeClr val="dk1"/>
              </a:solidFill>
              <a:latin typeface="Calibri"/>
              <a:ea typeface="Calibri"/>
              <a:cs typeface="Calibri"/>
              <a:sym typeface="Calibri"/>
            </a:endParaRPr>
          </a:p>
        </p:txBody>
      </p:sp>
      <p:sp>
        <p:nvSpPr>
          <p:cNvPr id="233" name="Google Shape;233;p7"/>
          <p:cNvSpPr/>
          <p:nvPr/>
        </p:nvSpPr>
        <p:spPr>
          <a:xfrm>
            <a:off x="6659714" y="6469429"/>
            <a:ext cx="553228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wP: Whole</a:t>
            </a:r>
            <a:r>
              <a:rPr lang="en-US" sz="1000">
                <a:solidFill>
                  <a:srgbClr val="FF0000"/>
                </a:solidFill>
                <a:latin typeface="Calibri"/>
                <a:ea typeface="Calibri"/>
                <a:cs typeface="Calibri"/>
                <a:sym typeface="Calibri"/>
              </a:rPr>
              <a:t>-</a:t>
            </a:r>
            <a:r>
              <a:rPr lang="en-US" sz="1000">
                <a:solidFill>
                  <a:schemeClr val="dk1"/>
                </a:solidFill>
                <a:latin typeface="Calibri"/>
                <a:ea typeface="Calibri"/>
                <a:cs typeface="Calibri"/>
                <a:sym typeface="Calibri"/>
              </a:rPr>
              <a:t>cell pertussis; aP: Acellular pertussis; DTP: Diptheria, tetanus toxoids and pertussis.</a:t>
            </a:r>
            <a:endParaRPr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7" name="Shape 237"/>
        <p:cNvGrpSpPr/>
        <p:nvPr/>
      </p:nvGrpSpPr>
      <p:grpSpPr>
        <a:xfrm>
          <a:off x="0" y="0"/>
          <a:ext cx="0" cy="0"/>
          <a:chOff x="0" y="0"/>
          <a:chExt cx="0" cy="0"/>
        </a:xfrm>
      </p:grpSpPr>
      <p:sp>
        <p:nvSpPr>
          <p:cNvPr id="238" name="Google Shape;238;p8"/>
          <p:cNvSpPr/>
          <p:nvPr/>
        </p:nvSpPr>
        <p:spPr>
          <a:xfrm>
            <a:off x="9154533" y="1633200"/>
            <a:ext cx="2733674" cy="3858360"/>
          </a:xfrm>
          <a:prstGeom prst="rect">
            <a:avLst/>
          </a:prstGeom>
          <a:solidFill>
            <a:schemeClr val="lt1"/>
          </a:solid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8"/>
          <p:cNvSpPr txBox="1"/>
          <p:nvPr>
            <p:ph type="title"/>
          </p:nvPr>
        </p:nvSpPr>
        <p:spPr>
          <a:xfrm>
            <a:off x="9177778" y="1665082"/>
            <a:ext cx="2710430" cy="553822"/>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C00000"/>
              </a:buClr>
              <a:buSzPts val="3600"/>
              <a:buFont typeface="Calibri"/>
              <a:buNone/>
            </a:pPr>
            <a:r>
              <a:rPr b="1" lang="en-US" sz="3600">
                <a:solidFill>
                  <a:srgbClr val="C00000"/>
                </a:solidFill>
                <a:latin typeface="Calibri"/>
                <a:ea typeface="Calibri"/>
                <a:cs typeface="Calibri"/>
                <a:sym typeface="Calibri"/>
              </a:rPr>
              <a:t>Paradox…</a:t>
            </a:r>
            <a:endParaRPr b="1" sz="3600">
              <a:solidFill>
                <a:srgbClr val="C00000"/>
              </a:solidFill>
              <a:latin typeface="Calibri"/>
              <a:ea typeface="Calibri"/>
              <a:cs typeface="Calibri"/>
              <a:sym typeface="Calibri"/>
            </a:endParaRPr>
          </a:p>
        </p:txBody>
      </p:sp>
      <p:sp>
        <p:nvSpPr>
          <p:cNvPr id="240" name="Google Shape;240;p8"/>
          <p:cNvSpPr txBox="1"/>
          <p:nvPr>
            <p:ph idx="1" type="body"/>
          </p:nvPr>
        </p:nvSpPr>
        <p:spPr>
          <a:xfrm>
            <a:off x="9163264" y="2595617"/>
            <a:ext cx="2724943" cy="175679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5892"/>
              </a:buClr>
              <a:buSzPts val="2000"/>
              <a:buNone/>
            </a:pPr>
            <a:r>
              <a:rPr b="1" lang="en-US" sz="2000">
                <a:solidFill>
                  <a:srgbClr val="005892"/>
                </a:solidFill>
              </a:rPr>
              <a:t>This </a:t>
            </a:r>
            <a:r>
              <a:rPr b="1" lang="en-US" sz="2400">
                <a:solidFill>
                  <a:srgbClr val="DEA900"/>
                </a:solidFill>
              </a:rPr>
              <a:t>RESURGENCE</a:t>
            </a:r>
            <a:r>
              <a:rPr b="1" lang="en-US" sz="2000">
                <a:solidFill>
                  <a:srgbClr val="005892"/>
                </a:solidFill>
              </a:rPr>
              <a:t> </a:t>
            </a:r>
            <a:endParaRPr/>
          </a:p>
          <a:p>
            <a:pPr indent="0" lvl="0" marL="0" rtl="0" algn="ctr">
              <a:spcBef>
                <a:spcPts val="480"/>
              </a:spcBef>
              <a:spcAft>
                <a:spcPts val="0"/>
              </a:spcAft>
              <a:buClr>
                <a:srgbClr val="005892"/>
              </a:buClr>
              <a:buSzPts val="2000"/>
              <a:buNone/>
            </a:pPr>
            <a:r>
              <a:rPr b="1" lang="en-US" sz="2000">
                <a:solidFill>
                  <a:srgbClr val="005892"/>
                </a:solidFill>
              </a:rPr>
              <a:t>is happening </a:t>
            </a:r>
            <a:r>
              <a:rPr b="1" lang="en-US" sz="2400">
                <a:solidFill>
                  <a:srgbClr val="005892"/>
                </a:solidFill>
              </a:rPr>
              <a:t>despite </a:t>
            </a:r>
            <a:r>
              <a:rPr b="1" lang="en-US" sz="2400">
                <a:solidFill>
                  <a:srgbClr val="DEA900"/>
                </a:solidFill>
              </a:rPr>
              <a:t>vaccination</a:t>
            </a:r>
            <a:r>
              <a:rPr b="1" lang="en-US" sz="2000">
                <a:solidFill>
                  <a:srgbClr val="DEA900"/>
                </a:solidFill>
              </a:rPr>
              <a:t>.</a:t>
            </a:r>
            <a:endParaRPr/>
          </a:p>
          <a:p>
            <a:pPr indent="0" lvl="0" marL="0" rtl="0" algn="ctr">
              <a:spcBef>
                <a:spcPts val="400"/>
              </a:spcBef>
              <a:spcAft>
                <a:spcPts val="0"/>
              </a:spcAft>
              <a:buClr>
                <a:schemeClr val="dk1"/>
              </a:buClr>
              <a:buSzPts val="2000"/>
              <a:buNone/>
            </a:pPr>
            <a:r>
              <a:t/>
            </a:r>
            <a:endParaRPr b="1" sz="2000">
              <a:solidFill>
                <a:srgbClr val="005892"/>
              </a:solidFill>
            </a:endParaRPr>
          </a:p>
        </p:txBody>
      </p:sp>
      <p:sp>
        <p:nvSpPr>
          <p:cNvPr id="241" name="Google Shape;241;p8"/>
          <p:cNvSpPr/>
          <p:nvPr/>
        </p:nvSpPr>
        <p:spPr>
          <a:xfrm>
            <a:off x="9186508" y="4707605"/>
            <a:ext cx="2672218" cy="769441"/>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So, what is </a:t>
            </a:r>
            <a:r>
              <a:rPr b="1" lang="en-US" sz="2400">
                <a:solidFill>
                  <a:schemeClr val="lt1"/>
                </a:solidFill>
                <a:latin typeface="Calibri"/>
                <a:ea typeface="Calibri"/>
                <a:cs typeface="Calibri"/>
                <a:sym typeface="Calibri"/>
              </a:rPr>
              <a:t>WRONG</a:t>
            </a:r>
            <a:r>
              <a:rPr b="1"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p:txBody>
      </p:sp>
      <p:grpSp>
        <p:nvGrpSpPr>
          <p:cNvPr id="242" name="Google Shape;242;p8"/>
          <p:cNvGrpSpPr/>
          <p:nvPr/>
        </p:nvGrpSpPr>
        <p:grpSpPr>
          <a:xfrm>
            <a:off x="468854" y="1112763"/>
            <a:ext cx="8647134" cy="4905861"/>
            <a:chOff x="468854" y="1112763"/>
            <a:chExt cx="8647134" cy="4905861"/>
          </a:xfrm>
        </p:grpSpPr>
        <p:pic>
          <p:nvPicPr>
            <p:cNvPr descr="Table&#10;&#10;Description automatically generated" id="243" name="Google Shape;243;p8"/>
            <p:cNvPicPr preferRelativeResize="0"/>
            <p:nvPr/>
          </p:nvPicPr>
          <p:blipFill rotWithShape="1">
            <a:blip r:embed="rId3">
              <a:alphaModFix/>
            </a:blip>
            <a:srcRect b="0" l="0" r="0" t="0"/>
            <a:stretch/>
          </p:blipFill>
          <p:spPr>
            <a:xfrm>
              <a:off x="1786602" y="4595562"/>
              <a:ext cx="4659822" cy="1423062"/>
            </a:xfrm>
            <a:prstGeom prst="rect">
              <a:avLst/>
            </a:prstGeom>
            <a:noFill/>
            <a:ln>
              <a:noFill/>
            </a:ln>
          </p:spPr>
        </p:pic>
        <p:grpSp>
          <p:nvGrpSpPr>
            <p:cNvPr id="244" name="Google Shape;244;p8"/>
            <p:cNvGrpSpPr/>
            <p:nvPr/>
          </p:nvGrpSpPr>
          <p:grpSpPr>
            <a:xfrm>
              <a:off x="468854" y="1112763"/>
              <a:ext cx="8647134" cy="4717002"/>
              <a:chOff x="71197" y="585352"/>
              <a:chExt cx="8647134" cy="4717002"/>
            </a:xfrm>
          </p:grpSpPr>
          <p:grpSp>
            <p:nvGrpSpPr>
              <p:cNvPr id="245" name="Google Shape;245;p8"/>
              <p:cNvGrpSpPr/>
              <p:nvPr/>
            </p:nvGrpSpPr>
            <p:grpSpPr>
              <a:xfrm>
                <a:off x="71197" y="850875"/>
                <a:ext cx="6489822" cy="4451479"/>
                <a:chOff x="490296" y="918920"/>
                <a:chExt cx="6489822" cy="4451479"/>
              </a:xfrm>
            </p:grpSpPr>
            <p:grpSp>
              <p:nvGrpSpPr>
                <p:cNvPr id="246" name="Google Shape;246;p8"/>
                <p:cNvGrpSpPr/>
                <p:nvPr/>
              </p:nvGrpSpPr>
              <p:grpSpPr>
                <a:xfrm>
                  <a:off x="490296" y="918920"/>
                  <a:ext cx="6024803" cy="2296008"/>
                  <a:chOff x="585546" y="1204671"/>
                  <a:chExt cx="6024803" cy="2296008"/>
                </a:xfrm>
              </p:grpSpPr>
              <p:pic>
                <p:nvPicPr>
                  <p:cNvPr id="247" name="Google Shape;247;p8"/>
                  <p:cNvPicPr preferRelativeResize="0"/>
                  <p:nvPr/>
                </p:nvPicPr>
                <p:blipFill rotWithShape="1">
                  <a:blip r:embed="rId4">
                    <a:alphaModFix/>
                  </a:blip>
                  <a:srcRect b="21097" l="27812" r="19844" t="21653"/>
                  <a:stretch/>
                </p:blipFill>
                <p:spPr>
                  <a:xfrm>
                    <a:off x="1666874" y="1204671"/>
                    <a:ext cx="4943475" cy="2296008"/>
                  </a:xfrm>
                  <a:prstGeom prst="rect">
                    <a:avLst/>
                  </a:prstGeom>
                  <a:noFill/>
                  <a:ln cap="flat" cmpd="sng" w="9525">
                    <a:solidFill>
                      <a:srgbClr val="D8D8D8"/>
                    </a:solidFill>
                    <a:prstDash val="solid"/>
                    <a:round/>
                    <a:headEnd len="sm" w="sm" type="none"/>
                    <a:tailEnd len="sm" w="sm" type="none"/>
                  </a:ln>
                </p:spPr>
              </p:pic>
              <p:pic>
                <p:nvPicPr>
                  <p:cNvPr descr="Earth globe Africa and Europe" id="248" name="Google Shape;248;p8"/>
                  <p:cNvPicPr preferRelativeResize="0"/>
                  <p:nvPr/>
                </p:nvPicPr>
                <p:blipFill rotWithShape="1">
                  <a:blip r:embed="rId5">
                    <a:alphaModFix/>
                  </a:blip>
                  <a:srcRect b="0" l="0" r="0" t="0"/>
                  <a:stretch/>
                </p:blipFill>
                <p:spPr>
                  <a:xfrm>
                    <a:off x="585546" y="1459585"/>
                    <a:ext cx="1786179" cy="1786179"/>
                  </a:xfrm>
                  <a:prstGeom prst="rect">
                    <a:avLst/>
                  </a:prstGeom>
                  <a:noFill/>
                  <a:ln>
                    <a:noFill/>
                  </a:ln>
                </p:spPr>
              </p:pic>
            </p:grpSp>
            <p:grpSp>
              <p:nvGrpSpPr>
                <p:cNvPr id="249" name="Google Shape;249;p8"/>
                <p:cNvGrpSpPr/>
                <p:nvPr/>
              </p:nvGrpSpPr>
              <p:grpSpPr>
                <a:xfrm>
                  <a:off x="665042" y="3671766"/>
                  <a:ext cx="6315076" cy="1698633"/>
                  <a:chOff x="798392" y="3940246"/>
                  <a:chExt cx="6315076" cy="1698633"/>
                </a:xfrm>
              </p:grpSpPr>
              <p:pic>
                <p:nvPicPr>
                  <p:cNvPr id="250" name="Google Shape;250;p8"/>
                  <p:cNvPicPr preferRelativeResize="0"/>
                  <p:nvPr/>
                </p:nvPicPr>
                <p:blipFill rotWithShape="1">
                  <a:blip r:embed="rId6">
                    <a:alphaModFix/>
                  </a:blip>
                  <a:srcRect b="67033" l="36718" r="25625" t="27925"/>
                  <a:stretch/>
                </p:blipFill>
                <p:spPr>
                  <a:xfrm>
                    <a:off x="1941393" y="3940246"/>
                    <a:ext cx="5172075" cy="457273"/>
                  </a:xfrm>
                  <a:prstGeom prst="rect">
                    <a:avLst/>
                  </a:prstGeom>
                  <a:noFill/>
                  <a:ln>
                    <a:noFill/>
                  </a:ln>
                </p:spPr>
              </p:pic>
              <p:pic>
                <p:nvPicPr>
                  <p:cNvPr descr="India, without, kashmir, map, country, indian, navigation icon - Download  on Iconfinder" id="251" name="Google Shape;251;p8"/>
                  <p:cNvPicPr preferRelativeResize="0"/>
                  <p:nvPr/>
                </p:nvPicPr>
                <p:blipFill rotWithShape="1">
                  <a:blip r:embed="rId7">
                    <a:alphaModFix/>
                  </a:blip>
                  <a:srcRect b="0" l="0" r="0" t="0"/>
                  <a:stretch/>
                </p:blipFill>
                <p:spPr>
                  <a:xfrm>
                    <a:off x="798392" y="4495878"/>
                    <a:ext cx="1143001" cy="1143001"/>
                  </a:xfrm>
                  <a:prstGeom prst="ellipse">
                    <a:avLst/>
                  </a:prstGeom>
                  <a:noFill/>
                  <a:ln cap="flat" cmpd="sng" w="9525">
                    <a:solidFill>
                      <a:srgbClr val="005892"/>
                    </a:solidFill>
                    <a:prstDash val="solid"/>
                    <a:round/>
                    <a:headEnd len="sm" w="sm" type="none"/>
                    <a:tailEnd len="sm" w="sm" type="none"/>
                  </a:ln>
                </p:spPr>
              </p:pic>
            </p:grpSp>
          </p:grpSp>
          <p:sp>
            <p:nvSpPr>
              <p:cNvPr id="252" name="Google Shape;252;p8"/>
              <p:cNvSpPr txBox="1"/>
              <p:nvPr/>
            </p:nvSpPr>
            <p:spPr>
              <a:xfrm>
                <a:off x="6457503" y="1835796"/>
                <a:ext cx="2260828" cy="1466658"/>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05892"/>
                  </a:buClr>
                  <a:buSzPct val="100000"/>
                  <a:buFont typeface="Calibri"/>
                  <a:buNone/>
                </a:pPr>
                <a:r>
                  <a:rPr b="1" lang="en-US" sz="2400">
                    <a:solidFill>
                      <a:srgbClr val="005892"/>
                    </a:solidFill>
                    <a:latin typeface="Calibri"/>
                    <a:ea typeface="Calibri"/>
                    <a:cs typeface="Calibri"/>
                    <a:sym typeface="Calibri"/>
                  </a:rPr>
                  <a:t>Global trend: </a:t>
                </a:r>
                <a:r>
                  <a:rPr b="1" lang="en-US" sz="2400">
                    <a:solidFill>
                      <a:srgbClr val="FFC000"/>
                    </a:solidFill>
                    <a:latin typeface="Calibri"/>
                    <a:ea typeface="Calibri"/>
                    <a:cs typeface="Calibri"/>
                    <a:sym typeface="Calibri"/>
                  </a:rPr>
                  <a:t>ASCENDING</a:t>
                </a:r>
                <a:endParaRPr/>
              </a:p>
              <a:p>
                <a:pPr indent="0" lvl="0" marL="0" marR="0" rtl="0" algn="l">
                  <a:lnSpc>
                    <a:spcPct val="90000"/>
                  </a:lnSpc>
                  <a:spcBef>
                    <a:spcPts val="0"/>
                  </a:spcBef>
                  <a:spcAft>
                    <a:spcPts val="0"/>
                  </a:spcAft>
                  <a:buClr>
                    <a:schemeClr val="dk1"/>
                  </a:buClr>
                  <a:buSzPct val="100000"/>
                  <a:buFont typeface="Calibri"/>
                  <a:buNone/>
                </a:pPr>
                <a:r>
                  <a:t/>
                </a:r>
                <a:endParaRPr sz="2400">
                  <a:solidFill>
                    <a:srgbClr val="005892"/>
                  </a:solidFill>
                  <a:latin typeface="Calibri"/>
                  <a:ea typeface="Calibri"/>
                  <a:cs typeface="Calibri"/>
                  <a:sym typeface="Calibri"/>
                </a:endParaRPr>
              </a:p>
              <a:p>
                <a:pPr indent="0" lvl="0" marL="0" marR="0" rtl="0" algn="l">
                  <a:lnSpc>
                    <a:spcPct val="90000"/>
                  </a:lnSpc>
                  <a:spcBef>
                    <a:spcPts val="0"/>
                  </a:spcBef>
                  <a:spcAft>
                    <a:spcPts val="0"/>
                  </a:spcAft>
                  <a:buClr>
                    <a:srgbClr val="005892"/>
                  </a:buClr>
                  <a:buSzPct val="100000"/>
                  <a:buFont typeface="Calibri"/>
                  <a:buNone/>
                </a:pPr>
                <a:r>
                  <a:rPr b="1" lang="en-US" sz="2400">
                    <a:solidFill>
                      <a:srgbClr val="005892"/>
                    </a:solidFill>
                    <a:latin typeface="Calibri"/>
                    <a:ea typeface="Calibri"/>
                    <a:cs typeface="Calibri"/>
                    <a:sym typeface="Calibri"/>
                  </a:rPr>
                  <a:t>Indian trend: </a:t>
                </a:r>
                <a:r>
                  <a:rPr b="1" lang="en-US" sz="2400">
                    <a:solidFill>
                      <a:srgbClr val="FFC000"/>
                    </a:solidFill>
                    <a:latin typeface="Calibri"/>
                    <a:ea typeface="Calibri"/>
                    <a:cs typeface="Calibri"/>
                    <a:sym typeface="Calibri"/>
                  </a:rPr>
                  <a:t>DESCENDING</a:t>
                </a:r>
                <a:endParaRPr b="1" sz="2400">
                  <a:solidFill>
                    <a:srgbClr val="FFC000"/>
                  </a:solidFill>
                  <a:latin typeface="Calibri"/>
                  <a:ea typeface="Calibri"/>
                  <a:cs typeface="Calibri"/>
                  <a:sym typeface="Calibri"/>
                </a:endParaRPr>
              </a:p>
            </p:txBody>
          </p:sp>
          <p:pic>
            <p:nvPicPr>
              <p:cNvPr descr="1303260 Style Essentials 2 Compare 2 Piece Powerpoint Presentation Diagram  Infographic Slide | PPT Images Gallery | PowerPoint Slide Show | PowerPoint  Presentation Templates" id="253" name="Google Shape;253;p8"/>
              <p:cNvPicPr preferRelativeResize="0"/>
              <p:nvPr/>
            </p:nvPicPr>
            <p:blipFill rotWithShape="1">
              <a:blip r:embed="rId8">
                <a:alphaModFix/>
              </a:blip>
              <a:srcRect b="29111" l="7718" r="58442" t="26260"/>
              <a:stretch/>
            </p:blipFill>
            <p:spPr>
              <a:xfrm>
                <a:off x="5609578" y="585352"/>
                <a:ext cx="1106906" cy="1094873"/>
              </a:xfrm>
              <a:prstGeom prst="ellipse">
                <a:avLst/>
              </a:prstGeom>
              <a:noFill/>
              <a:ln>
                <a:noFill/>
              </a:ln>
            </p:spPr>
          </p:pic>
          <p:pic>
            <p:nvPicPr>
              <p:cNvPr descr="1303260 Style Essentials 2 Compare 2 Piece Powerpoint Presentation Diagram  Infographic Slide | PPT Images Gallery | PowerPoint Slide Show | PowerPoint  Presentation Templates" id="254" name="Google Shape;254;p8"/>
              <p:cNvPicPr preferRelativeResize="0"/>
              <p:nvPr/>
            </p:nvPicPr>
            <p:blipFill rotWithShape="1">
              <a:blip r:embed="rId9">
                <a:alphaModFix/>
              </a:blip>
              <a:srcRect b="26137" l="55079" r="6031" t="22856"/>
              <a:stretch/>
            </p:blipFill>
            <p:spPr>
              <a:xfrm>
                <a:off x="5859513" y="3523637"/>
                <a:ext cx="1227254" cy="1207217"/>
              </a:xfrm>
              <a:prstGeom prst="ellipse">
                <a:avLst/>
              </a:prstGeom>
              <a:noFill/>
              <a:ln>
                <a:noFill/>
              </a:ln>
            </p:spPr>
          </p:pic>
          <p:sp>
            <p:nvSpPr>
              <p:cNvPr id="255" name="Google Shape;255;p8"/>
              <p:cNvSpPr/>
              <p:nvPr/>
            </p:nvSpPr>
            <p:spPr>
              <a:xfrm rot="-2506169">
                <a:off x="6582687" y="1436914"/>
                <a:ext cx="235859" cy="442424"/>
              </a:xfrm>
              <a:prstGeom prst="downArrow">
                <a:avLst>
                  <a:gd fmla="val 50000" name="adj1"/>
                  <a:gd fmla="val 50000" name="adj2"/>
                </a:avLst>
              </a:prstGeom>
              <a:solidFill>
                <a:srgbClr val="7EC0DB"/>
              </a:solidFill>
              <a:ln cap="flat" cmpd="sng" w="25400">
                <a:solidFill>
                  <a:srgbClr val="7EC0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8"/>
              <p:cNvSpPr/>
              <p:nvPr/>
            </p:nvSpPr>
            <p:spPr>
              <a:xfrm rot="-9437121">
                <a:off x="6772465" y="3239645"/>
                <a:ext cx="235859" cy="442424"/>
              </a:xfrm>
              <a:prstGeom prst="downArrow">
                <a:avLst>
                  <a:gd fmla="val 50000" name="adj1"/>
                  <a:gd fmla="val 50000" name="adj2"/>
                </a:avLst>
              </a:prstGeom>
              <a:solidFill>
                <a:srgbClr val="7EC0DB"/>
              </a:solidFill>
              <a:ln cap="flat" cmpd="sng" w="25400">
                <a:solidFill>
                  <a:srgbClr val="7EC0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257" name="Google Shape;257;p8"/>
          <p:cNvSpPr txBox="1"/>
          <p:nvPr/>
        </p:nvSpPr>
        <p:spPr>
          <a:xfrm>
            <a:off x="749435" y="332186"/>
            <a:ext cx="10515600" cy="53602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5892"/>
              </a:buClr>
              <a:buSzPts val="2600"/>
              <a:buFont typeface="Calibri"/>
              <a:buNone/>
            </a:pPr>
            <a:r>
              <a:rPr b="1" lang="en-US" sz="2600">
                <a:solidFill>
                  <a:srgbClr val="005892"/>
                </a:solidFill>
                <a:latin typeface="Calibri"/>
                <a:ea typeface="Calibri"/>
                <a:cs typeface="Calibri"/>
                <a:sym typeface="Calibri"/>
              </a:rPr>
              <a:t>Resurgence Despite Vaccination: What’s Wrong?</a:t>
            </a:r>
            <a:endParaRPr b="1" sz="2600">
              <a:solidFill>
                <a:srgbClr val="005892"/>
              </a:solidFill>
              <a:latin typeface="Calibri"/>
              <a:ea typeface="Calibri"/>
              <a:cs typeface="Calibri"/>
              <a:sym typeface="Calibri"/>
            </a:endParaRPr>
          </a:p>
        </p:txBody>
      </p:sp>
      <p:sp>
        <p:nvSpPr>
          <p:cNvPr id="258" name="Google Shape;258;p8"/>
          <p:cNvSpPr/>
          <p:nvPr/>
        </p:nvSpPr>
        <p:spPr>
          <a:xfrm>
            <a:off x="-2" y="6788247"/>
            <a:ext cx="12192000" cy="72000"/>
          </a:xfrm>
          <a:prstGeom prst="rect">
            <a:avLst/>
          </a:prstGeom>
          <a:solidFill>
            <a:srgbClr val="009999"/>
          </a:solidFill>
          <a:ln cap="flat" cmpd="sng" w="25400">
            <a:solidFill>
              <a:srgbClr val="0099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5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5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500"/>
                                        <p:tgtEl>
                                          <p:spTgt spid="2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 name="Shape 263"/>
        <p:cNvGrpSpPr/>
        <p:nvPr/>
      </p:nvGrpSpPr>
      <p:grpSpPr>
        <a:xfrm>
          <a:off x="0" y="0"/>
          <a:ext cx="0" cy="0"/>
          <a:chOff x="0" y="0"/>
          <a:chExt cx="0" cy="0"/>
        </a:xfrm>
      </p:grpSpPr>
      <p:grpSp>
        <p:nvGrpSpPr>
          <p:cNvPr id="264" name="Google Shape;264;p9"/>
          <p:cNvGrpSpPr/>
          <p:nvPr/>
        </p:nvGrpSpPr>
        <p:grpSpPr>
          <a:xfrm>
            <a:off x="1208878" y="1079404"/>
            <a:ext cx="9774244" cy="5314692"/>
            <a:chOff x="1306285" y="1161143"/>
            <a:chExt cx="9774244" cy="5561435"/>
          </a:xfrm>
        </p:grpSpPr>
        <p:grpSp>
          <p:nvGrpSpPr>
            <p:cNvPr id="265" name="Google Shape;265;p9"/>
            <p:cNvGrpSpPr/>
            <p:nvPr/>
          </p:nvGrpSpPr>
          <p:grpSpPr>
            <a:xfrm>
              <a:off x="1393375" y="1306286"/>
              <a:ext cx="9687154" cy="5337595"/>
              <a:chOff x="1889336" y="1052737"/>
              <a:chExt cx="9141761" cy="5773404"/>
            </a:xfrm>
          </p:grpSpPr>
          <p:pic>
            <p:nvPicPr>
              <p:cNvPr id="266" name="Google Shape;266;p9"/>
              <p:cNvPicPr preferRelativeResize="0"/>
              <p:nvPr/>
            </p:nvPicPr>
            <p:blipFill rotWithShape="1">
              <a:blip r:embed="rId3">
                <a:alphaModFix/>
              </a:blip>
              <a:srcRect b="19776" l="15524" r="9163" t="27612"/>
              <a:stretch/>
            </p:blipFill>
            <p:spPr>
              <a:xfrm>
                <a:off x="2930315" y="1812580"/>
                <a:ext cx="7706694" cy="3848669"/>
              </a:xfrm>
              <a:prstGeom prst="rect">
                <a:avLst/>
              </a:prstGeom>
              <a:noFill/>
              <a:ln>
                <a:noFill/>
              </a:ln>
            </p:spPr>
          </p:pic>
          <p:sp>
            <p:nvSpPr>
              <p:cNvPr id="267" name="Google Shape;267;p9"/>
              <p:cNvSpPr/>
              <p:nvPr/>
            </p:nvSpPr>
            <p:spPr>
              <a:xfrm>
                <a:off x="1889336" y="5129316"/>
                <a:ext cx="471072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Previously underdiagnosed? </a:t>
                </a:r>
                <a:endParaRPr/>
              </a:p>
              <a:p>
                <a:pPr indent="-285750" lvl="0" marL="285750" marR="0" rtl="0" algn="l">
                  <a:spcBef>
                    <a:spcPts val="0"/>
                  </a:spcBef>
                  <a:spcAft>
                    <a:spcPts val="0"/>
                  </a:spcAft>
                  <a:buClr>
                    <a:schemeClr val="dk1"/>
                  </a:buClr>
                  <a:buSzPts val="1600"/>
                  <a:buFont typeface="Courier New"/>
                  <a:buChar char="o"/>
                </a:pPr>
                <a:r>
                  <a:rPr lang="en-US" sz="1600">
                    <a:solidFill>
                      <a:schemeClr val="dk1"/>
                    </a:solidFill>
                    <a:latin typeface="Calibri"/>
                    <a:ea typeface="Calibri"/>
                    <a:cs typeface="Calibri"/>
                    <a:sym typeface="Calibri"/>
                  </a:rPr>
                  <a:t>More awareness → increased case notification </a:t>
                </a:r>
                <a:endParaRPr/>
              </a:p>
              <a:p>
                <a:pPr indent="-285750" lvl="0" marL="285750" marR="0" rtl="0" algn="l">
                  <a:spcBef>
                    <a:spcPts val="0"/>
                  </a:spcBef>
                  <a:spcAft>
                    <a:spcPts val="0"/>
                  </a:spcAft>
                  <a:buClr>
                    <a:schemeClr val="dk1"/>
                  </a:buClr>
                  <a:buSzPts val="1600"/>
                  <a:buFont typeface="Courier New"/>
                  <a:buChar char="o"/>
                </a:pPr>
                <a:r>
                  <a:rPr lang="en-US" sz="1600">
                    <a:solidFill>
                      <a:schemeClr val="dk1"/>
                    </a:solidFill>
                    <a:latin typeface="Calibri"/>
                    <a:ea typeface="Calibri"/>
                    <a:cs typeface="Calibri"/>
                    <a:sym typeface="Calibri"/>
                  </a:rPr>
                  <a:t>Better diagnostic methods – PCR</a:t>
                </a:r>
                <a:endParaRPr/>
              </a:p>
            </p:txBody>
          </p:sp>
          <p:sp>
            <p:nvSpPr>
              <p:cNvPr id="268" name="Google Shape;268;p9"/>
              <p:cNvSpPr/>
              <p:nvPr/>
            </p:nvSpPr>
            <p:spPr>
              <a:xfrm>
                <a:off x="3564338" y="1482739"/>
                <a:ext cx="2796091"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Calibri"/>
                    <a:ea typeface="Calibri"/>
                    <a:cs typeface="Calibri"/>
                    <a:sym typeface="Calibri"/>
                  </a:rPr>
                  <a:t>Declining vaccine uptake </a:t>
                </a:r>
                <a:endParaRPr/>
              </a:p>
              <a:p>
                <a:pPr indent="-285750" lvl="0" marL="285750" marR="0" rtl="0" algn="l">
                  <a:spcBef>
                    <a:spcPts val="0"/>
                  </a:spcBef>
                  <a:spcAft>
                    <a:spcPts val="0"/>
                  </a:spcAft>
                  <a:buClr>
                    <a:srgbClr val="002060"/>
                  </a:buClr>
                  <a:buSzPts val="1600"/>
                  <a:buFont typeface="Courier New"/>
                  <a:buChar char="o"/>
                </a:pPr>
                <a:r>
                  <a:rPr lang="en-US" sz="1600">
                    <a:solidFill>
                      <a:srgbClr val="002060"/>
                    </a:solidFill>
                    <a:latin typeface="Calibri"/>
                    <a:ea typeface="Calibri"/>
                    <a:cs typeface="Calibri"/>
                    <a:sym typeface="Calibri"/>
                  </a:rPr>
                  <a:t>Vaccine hesitancy and refusal </a:t>
                </a:r>
                <a:endParaRPr/>
              </a:p>
            </p:txBody>
          </p:sp>
          <p:sp>
            <p:nvSpPr>
              <p:cNvPr id="269" name="Google Shape;269;p9"/>
              <p:cNvSpPr/>
              <p:nvPr/>
            </p:nvSpPr>
            <p:spPr>
              <a:xfrm>
                <a:off x="7464152" y="1052737"/>
                <a:ext cx="3566945" cy="1010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2060"/>
                    </a:solidFill>
                    <a:latin typeface="Calibri"/>
                    <a:ea typeface="Calibri"/>
                    <a:cs typeface="Calibri"/>
                    <a:sym typeface="Calibri"/>
                  </a:rPr>
                  <a:t>Shift in antigenic properties of circulating strains of </a:t>
                </a:r>
                <a:r>
                  <a:rPr b="1" i="1" lang="en-US" sz="1800">
                    <a:solidFill>
                      <a:srgbClr val="002060"/>
                    </a:solidFill>
                    <a:latin typeface="Calibri"/>
                    <a:ea typeface="Calibri"/>
                    <a:cs typeface="Calibri"/>
                    <a:sym typeface="Calibri"/>
                  </a:rPr>
                  <a:t>B. pertussis </a:t>
                </a:r>
                <a:endParaRPr/>
              </a:p>
              <a:p>
                <a:pPr indent="-285750" lvl="0" marL="285750" marR="0" rtl="0" algn="l">
                  <a:spcBef>
                    <a:spcPts val="0"/>
                  </a:spcBef>
                  <a:spcAft>
                    <a:spcPts val="0"/>
                  </a:spcAft>
                  <a:buClr>
                    <a:schemeClr val="dk1"/>
                  </a:buClr>
                  <a:buSzPts val="1600"/>
                  <a:buFont typeface="Courier New"/>
                  <a:buChar char="o"/>
                </a:pPr>
                <a:r>
                  <a:rPr lang="en-US" sz="1600">
                    <a:solidFill>
                      <a:schemeClr val="dk1"/>
                    </a:solidFill>
                    <a:latin typeface="Calibri"/>
                    <a:ea typeface="Calibri"/>
                    <a:cs typeface="Calibri"/>
                    <a:sym typeface="Calibri"/>
                  </a:rPr>
                  <a:t>Vaccine and circulating strain mismatch </a:t>
                </a:r>
                <a:endParaRPr/>
              </a:p>
            </p:txBody>
          </p:sp>
          <p:sp>
            <p:nvSpPr>
              <p:cNvPr id="270" name="Google Shape;270;p9"/>
              <p:cNvSpPr/>
              <p:nvPr/>
            </p:nvSpPr>
            <p:spPr>
              <a:xfrm>
                <a:off x="4668053" y="5995144"/>
                <a:ext cx="38640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Calibri"/>
                    <a:ea typeface="Calibri"/>
                    <a:cs typeface="Calibri"/>
                    <a:sym typeface="Calibri"/>
                  </a:rPr>
                  <a:t>Waning of vaccine- or infection-induced protection</a:t>
                </a:r>
                <a:endParaRPr/>
              </a:p>
            </p:txBody>
          </p:sp>
          <p:sp>
            <p:nvSpPr>
              <p:cNvPr id="271" name="Google Shape;271;p9"/>
              <p:cNvSpPr/>
              <p:nvPr/>
            </p:nvSpPr>
            <p:spPr>
              <a:xfrm>
                <a:off x="6360429" y="4557614"/>
                <a:ext cx="358253" cy="1486977"/>
              </a:xfrm>
              <a:prstGeom prst="upArrow">
                <a:avLst>
                  <a:gd fmla="val 50000" name="adj1"/>
                  <a:gd fmla="val 50000" name="adj2"/>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2" name="Google Shape;272;p9"/>
              <p:cNvCxnSpPr/>
              <p:nvPr/>
            </p:nvCxnSpPr>
            <p:spPr>
              <a:xfrm rot="10800000">
                <a:off x="3934767" y="4572002"/>
                <a:ext cx="0" cy="557314"/>
              </a:xfrm>
              <a:prstGeom prst="straightConnector1">
                <a:avLst/>
              </a:prstGeom>
              <a:noFill/>
              <a:ln cap="flat" cmpd="sng" w="38100">
                <a:solidFill>
                  <a:schemeClr val="dk1"/>
                </a:solidFill>
                <a:prstDash val="solid"/>
                <a:round/>
                <a:headEnd len="sm" w="sm" type="none"/>
                <a:tailEnd len="med" w="med" type="stealth"/>
              </a:ln>
            </p:spPr>
          </p:cxnSp>
          <p:cxnSp>
            <p:nvCxnSpPr>
              <p:cNvPr id="273" name="Google Shape;273;p9"/>
              <p:cNvCxnSpPr/>
              <p:nvPr/>
            </p:nvCxnSpPr>
            <p:spPr>
              <a:xfrm>
                <a:off x="4820953" y="2131739"/>
                <a:ext cx="0" cy="556286"/>
              </a:xfrm>
              <a:prstGeom prst="straightConnector1">
                <a:avLst/>
              </a:prstGeom>
              <a:noFill/>
              <a:ln cap="flat" cmpd="sng" w="38100">
                <a:solidFill>
                  <a:schemeClr val="dk1"/>
                </a:solidFill>
                <a:prstDash val="solid"/>
                <a:round/>
                <a:headEnd len="sm" w="sm" type="none"/>
                <a:tailEnd len="med" w="med" type="stealth"/>
              </a:ln>
            </p:spPr>
          </p:cxnSp>
          <p:cxnSp>
            <p:nvCxnSpPr>
              <p:cNvPr id="274" name="Google Shape;274;p9"/>
              <p:cNvCxnSpPr/>
              <p:nvPr/>
            </p:nvCxnSpPr>
            <p:spPr>
              <a:xfrm>
                <a:off x="9552384" y="1986316"/>
                <a:ext cx="0" cy="556286"/>
              </a:xfrm>
              <a:prstGeom prst="straightConnector1">
                <a:avLst/>
              </a:prstGeom>
              <a:noFill/>
              <a:ln cap="flat" cmpd="sng" w="38100">
                <a:solidFill>
                  <a:schemeClr val="dk1"/>
                </a:solidFill>
                <a:prstDash val="solid"/>
                <a:round/>
                <a:headEnd len="sm" w="sm" type="none"/>
                <a:tailEnd len="med" w="med" type="stealth"/>
              </a:ln>
            </p:spPr>
          </p:cxnSp>
        </p:grpSp>
        <p:sp>
          <p:nvSpPr>
            <p:cNvPr id="275" name="Google Shape;275;p9"/>
            <p:cNvSpPr/>
            <p:nvPr/>
          </p:nvSpPr>
          <p:spPr>
            <a:xfrm>
              <a:off x="1306285" y="1161143"/>
              <a:ext cx="9652000" cy="5561435"/>
            </a:xfrm>
            <a:prstGeom prst="rect">
              <a:avLst/>
            </a:prstGeom>
            <a:noFill/>
            <a:ln cap="flat" cmpd="sng" w="25400">
              <a:solidFill>
                <a:srgbClr val="80799A"/>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6" name="Google Shape;276;p9"/>
          <p:cNvSpPr txBox="1"/>
          <p:nvPr>
            <p:ph type="title"/>
          </p:nvPr>
        </p:nvSpPr>
        <p:spPr>
          <a:xfrm>
            <a:off x="1295968" y="290832"/>
            <a:ext cx="10515600" cy="53602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5892"/>
              </a:buClr>
              <a:buSzPts val="2600"/>
              <a:buFont typeface="Avenir"/>
              <a:buNone/>
            </a:pPr>
            <a:r>
              <a:rPr b="1" lang="en-US" sz="2600">
                <a:solidFill>
                  <a:srgbClr val="005892"/>
                </a:solidFill>
              </a:rPr>
              <a:t>Possible Factors for Pertussis Resurgence</a:t>
            </a:r>
            <a:endParaRPr b="1" sz="2600">
              <a:solidFill>
                <a:srgbClr val="00589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tuation-Roleplay -CSM-3 (3)">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2020-06-19T07:47:50Z</dcterms:created>
  <dc:creator>Ankesh Jain</dc:creator>
</cp:coreProperties>
</file>